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8" r:id="rId6"/>
    <p:sldId id="272" r:id="rId7"/>
    <p:sldId id="269" r:id="rId8"/>
    <p:sldId id="270" r:id="rId9"/>
    <p:sldId id="273" r:id="rId10"/>
    <p:sldId id="266" r:id="rId11"/>
    <p:sldId id="261" r:id="rId12"/>
    <p:sldId id="262" r:id="rId13"/>
    <p:sldId id="263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7811"/>
    <a:srgbClr val="2300F6"/>
    <a:srgbClr val="F60000"/>
    <a:srgbClr val="93CC60"/>
    <a:srgbClr val="E1BBEB"/>
    <a:srgbClr val="FDEF99"/>
    <a:srgbClr val="FDFF97"/>
    <a:srgbClr val="F7CD9F"/>
    <a:srgbClr val="FF8B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81" autoAdjust="0"/>
    <p:restoredTop sz="94660"/>
  </p:normalViewPr>
  <p:slideViewPr>
    <p:cSldViewPr snapToGrid="0">
      <p:cViewPr>
        <p:scale>
          <a:sx n="150" d="100"/>
          <a:sy n="150" d="100"/>
        </p:scale>
        <p:origin x="104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7CAF6-DB65-453A-A41B-E702DB7516FE}" type="datetimeFigureOut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0A32A-F444-48C6-B246-402CBC3DD8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12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13A6E-6756-41FD-9159-1191042CD26F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1555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9801D-0F3C-43E0-A894-9DE16A9F9774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9797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C8C19-8757-4681-95D9-A5D97A4B474D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3417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ACDA9-80F5-4951-92B2-D5939EABAD5D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035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1B8A1-B6A1-4CA7-A0B9-C3344E073568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006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B8516-1E53-431E-BEC4-AA8A98366B8E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8717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FB0B5-2FD4-4C4C-9B07-B2D7F7CF86EF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558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ABEB3-A36C-4A33-BB03-FB66797454B3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5989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25123-0771-414F-83B9-94E0FED7B47B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910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54381-7842-4A6C-9FB6-81E9D0310CE5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9655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FBFF-9E69-4464-96CB-F9A16FC68D6A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81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775FA-E3BE-411B-9705-49A7F4C9739E}" type="datetime1">
              <a:rPr lang="ko-KR" altLang="en-US" smtClean="0"/>
              <a:t>2021-12-09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339B1-0600-4FE1-927C-115819F8FB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5249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hiuaa.tistory.com/115" TargetMode="External"/><Relationship Id="rId13" Type="http://schemas.openxmlformats.org/officeDocument/2006/relationships/hyperlink" Target="https://assetstore.unity.com/packages/3d/characters/humanoids/fantasy/fantasy-heroes-pack-01-37666" TargetMode="External"/><Relationship Id="rId3" Type="http://schemas.openxmlformats.org/officeDocument/2006/relationships/hyperlink" Target="https://commons.wikimedia.org/wiki/File:Photoshop_CC_icon.png" TargetMode="External"/><Relationship Id="rId7" Type="http://schemas.openxmlformats.org/officeDocument/2006/relationships/hyperlink" Target="https://store.steampowered.com/app/1071870/Biped/?l=koreana" TargetMode="External"/><Relationship Id="rId12" Type="http://schemas.openxmlformats.org/officeDocument/2006/relationships/hyperlink" Target="https://assetstore.unity.com/packages/3d/characters/creatures/poly-hp-mummy-177617" TargetMode="External"/><Relationship Id="rId2" Type="http://schemas.openxmlformats.org/officeDocument/2006/relationships/hyperlink" Target="https://git-scm.com/downloads/logo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-fork.com/" TargetMode="External"/><Relationship Id="rId11" Type="http://schemas.openxmlformats.org/officeDocument/2006/relationships/hyperlink" Target="https://assetstore.unity.com/packages/3d/environments/landscapes/polydesert-107196" TargetMode="External"/><Relationship Id="rId5" Type="http://schemas.openxmlformats.org/officeDocument/2006/relationships/hyperlink" Target="https://commons.wikimedia.org/wiki/File:Directx-12-logo-100251209-orig.jpg" TargetMode="External"/><Relationship Id="rId10" Type="http://schemas.openxmlformats.org/officeDocument/2006/relationships/hyperlink" Target="https://vense.tistory.com/322" TargetMode="External"/><Relationship Id="rId4" Type="http://schemas.openxmlformats.org/officeDocument/2006/relationships/hyperlink" Target="https://visualstudio.microsoft.com/ko/subscriptions/" TargetMode="External"/><Relationship Id="rId9" Type="http://schemas.openxmlformats.org/officeDocument/2006/relationships/hyperlink" Target="https://kor.pngtree.com/freepng/vector-mouse-icon_4271401.html" TargetMode="External"/><Relationship Id="rId14" Type="http://schemas.openxmlformats.org/officeDocument/2006/relationships/hyperlink" Target="https://assetstore.unity.com/packages/3d/characters/creatures/cacti-cactus-boss-evolution-pack-cute-series-18313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BE0F74-4CA6-49F6-BB20-D77ECE86F8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1453" y="1451456"/>
            <a:ext cx="1426029" cy="3951514"/>
          </a:xfrm>
        </p:spPr>
        <p:txBody>
          <a:bodyPr vert="eaVert"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ko-KR" altLang="en-US" sz="9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의뢰인</a:t>
            </a:r>
            <a:endParaRPr lang="ko-KR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한컴 고딕" panose="02000500000000000000" pitchFamily="2" charset="-127"/>
              <a:ea typeface="한컴 고딕" panose="02000500000000000000" pitchFamily="2" charset="-127"/>
              <a:cs typeface="함초롬바탕" panose="020306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820E59-7000-4076-9400-360E275220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70109" y="728255"/>
            <a:ext cx="2683691" cy="1552032"/>
          </a:xfrm>
          <a:solidFill>
            <a:schemeClr val="tx1"/>
          </a:solidFill>
          <a:ln w="38100">
            <a:solidFill>
              <a:srgbClr val="CD7811"/>
            </a:solidFill>
          </a:ln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b="1" u="sng" dirty="0">
                <a:solidFill>
                  <a:schemeClr val="bg1">
                    <a:lumMod val="95000"/>
                    <a:lumOff val="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Professor.</a:t>
            </a:r>
            <a:r>
              <a:rPr lang="ko-KR" altLang="en-US" b="1" u="sng" dirty="0">
                <a:solidFill>
                  <a:schemeClr val="bg1">
                    <a:lumMod val="95000"/>
                    <a:lumOff val="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 윤정현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414E26-E4C9-4EBF-9A56-1C5EFF52A233}"/>
              </a:ext>
            </a:extLst>
          </p:cNvPr>
          <p:cNvSpPr txBox="1"/>
          <p:nvPr/>
        </p:nvSpPr>
        <p:spPr>
          <a:xfrm>
            <a:off x="8634405" y="4854602"/>
            <a:ext cx="2922595" cy="1147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2018182021 </a:t>
            </a:r>
            <a:r>
              <a:rPr lang="ko-KR" altLang="en-US" sz="2400" b="1" dirty="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윤성주</a:t>
            </a:r>
            <a:endParaRPr lang="en-US" altLang="ko-KR" sz="2400" b="1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바탕" panose="02030604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2018184033 </a:t>
            </a:r>
            <a:r>
              <a:rPr lang="ko-KR" altLang="en-US" sz="2400" b="1" dirty="0" err="1">
                <a:solidFill>
                  <a:schemeClr val="bg1"/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최경훈</a:t>
            </a:r>
            <a:endParaRPr lang="ko-KR" altLang="en-US" sz="2400" b="1" dirty="0">
              <a:solidFill>
                <a:schemeClr val="bg1"/>
              </a:solidFill>
              <a:latin typeface="한컴 고딕" panose="02000500000000000000" pitchFamily="2" charset="-127"/>
              <a:ea typeface="한컴 고딕" panose="02000500000000000000" pitchFamily="2" charset="-127"/>
              <a:cs typeface="함초롬바탕" panose="020306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B3C08E-4E77-4CF4-964D-F9357F035A10}"/>
              </a:ext>
            </a:extLst>
          </p:cNvPr>
          <p:cNvSpPr txBox="1"/>
          <p:nvPr/>
        </p:nvSpPr>
        <p:spPr>
          <a:xfrm>
            <a:off x="461473" y="358923"/>
            <a:ext cx="3563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>
                    <a:lumMod val="85000"/>
                    <a:lumOff val="1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2022</a:t>
            </a:r>
            <a:r>
              <a:rPr lang="ko-KR" altLang="en-US" b="1" dirty="0">
                <a:solidFill>
                  <a:schemeClr val="bg1">
                    <a:lumMod val="85000"/>
                    <a:lumOff val="1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년도</a:t>
            </a:r>
            <a:r>
              <a:rPr lang="en-US" altLang="ko-KR" b="1" dirty="0">
                <a:solidFill>
                  <a:schemeClr val="bg1">
                    <a:lumMod val="85000"/>
                    <a:lumOff val="1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 </a:t>
            </a:r>
            <a:r>
              <a:rPr lang="ko-KR" altLang="en-US" b="1" dirty="0">
                <a:solidFill>
                  <a:schemeClr val="bg1">
                    <a:lumMod val="85000"/>
                    <a:lumOff val="15000"/>
                  </a:schemeClr>
                </a:solidFill>
                <a:latin typeface="한컴 고딕" panose="02000500000000000000" pitchFamily="2" charset="-127"/>
                <a:ea typeface="한컴 고딕" panose="02000500000000000000" pitchFamily="2" charset="-127"/>
                <a:cs typeface="함초롬바탕" panose="02030604000101010101" pitchFamily="18" charset="-127"/>
              </a:rPr>
              <a:t>졸업작품 기획발표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FFDF486-898E-409B-B625-3EDE03962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>
                <a:solidFill>
                  <a:schemeClr val="tx1"/>
                </a:solidFill>
                <a:latin typeface="한컴 고딕" panose="02000500000000000000" pitchFamily="2" charset="-127"/>
                <a:ea typeface="한컴 고딕" panose="02000500000000000000" pitchFamily="2" charset="-127"/>
              </a:rPr>
              <a:t>1</a:t>
            </a:fld>
            <a:endParaRPr lang="ko-KR" altLang="en-US" dirty="0">
              <a:solidFill>
                <a:schemeClr val="tx1"/>
              </a:solidFill>
              <a:latin typeface="한컴 고딕" panose="02000500000000000000" pitchFamily="2" charset="-127"/>
              <a:ea typeface="한컴 고딕" panose="020005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7C6E60-34C8-4805-A47A-6021C9AABDBC}"/>
              </a:ext>
            </a:extLst>
          </p:cNvPr>
          <p:cNvSpPr txBox="1"/>
          <p:nvPr/>
        </p:nvSpPr>
        <p:spPr>
          <a:xfrm>
            <a:off x="2697482" y="4414683"/>
            <a:ext cx="19959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1">
                    <a:lumMod val="50000"/>
                  </a:schemeClr>
                </a:solidFill>
              </a:rPr>
              <a:t>: </a:t>
            </a:r>
            <a:r>
              <a:rPr lang="ko-KR" altLang="en-US" sz="3200" dirty="0">
                <a:solidFill>
                  <a:schemeClr val="accent1">
                    <a:lumMod val="50000"/>
                  </a:schemeClr>
                </a:solidFill>
              </a:rPr>
              <a:t>사막</a:t>
            </a:r>
          </a:p>
        </p:txBody>
      </p:sp>
    </p:spTree>
    <p:extLst>
      <p:ext uri="{BB962C8B-B14F-4D97-AF65-F5344CB8AC3E}">
        <p14:creationId xmlns:p14="http://schemas.microsoft.com/office/powerpoint/2010/main" val="1907090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2A6FBA-CA86-4CB1-8F4D-F0BC3DFE9032}"/>
              </a:ext>
            </a:extLst>
          </p:cNvPr>
          <p:cNvSpPr/>
          <p:nvPr/>
        </p:nvSpPr>
        <p:spPr>
          <a:xfrm>
            <a:off x="1113273" y="1371593"/>
            <a:ext cx="9965454" cy="47105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8BED82-E9A1-42C0-9C8E-614740813549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개발환경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776AD0C9-7B04-4D49-81B2-3B06B77E2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0438" y="3987185"/>
            <a:ext cx="1299988" cy="1267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Visual Studio 구독 - Visual Studio">
            <a:extLst>
              <a:ext uri="{FF2B5EF4-FFF2-40B4-BE49-F238E27FC236}">
                <a16:creationId xmlns:a16="http://schemas.microsoft.com/office/drawing/2014/main" id="{84ED082D-CC88-4207-9526-842679F633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2578" y="1546820"/>
            <a:ext cx="1395564" cy="1377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>
            <a:extLst>
              <a:ext uri="{FF2B5EF4-FFF2-40B4-BE49-F238E27FC236}">
                <a16:creationId xmlns:a16="http://schemas.microsoft.com/office/drawing/2014/main" id="{C4645829-74E9-4EF4-B62A-C2E5643E5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871" y="4064291"/>
            <a:ext cx="2004977" cy="1122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0" name="Picture 22" descr="오토데스크 3Ds Max 2021 다운로드 설치 방법">
            <a:extLst>
              <a:ext uri="{FF2B5EF4-FFF2-40B4-BE49-F238E27FC236}">
                <a16:creationId xmlns:a16="http://schemas.microsoft.com/office/drawing/2014/main" id="{2E680550-8EF8-4B26-AC2E-4B7BE2E38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2320" y="1671420"/>
            <a:ext cx="1276224" cy="1267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 descr="Fork - a fast and friendly git client for Mac and Windows">
            <a:extLst>
              <a:ext uri="{FF2B5EF4-FFF2-40B4-BE49-F238E27FC236}">
                <a16:creationId xmlns:a16="http://schemas.microsoft.com/office/drawing/2014/main" id="{6948984A-BF4C-49F6-B367-364E6EB30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282" y="3763056"/>
            <a:ext cx="1580816" cy="1580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02246A-62F3-4460-9FE2-A02E92D238E5}"/>
              </a:ext>
            </a:extLst>
          </p:cNvPr>
          <p:cNvSpPr txBox="1"/>
          <p:nvPr/>
        </p:nvSpPr>
        <p:spPr>
          <a:xfrm>
            <a:off x="6226886" y="3365950"/>
            <a:ext cx="1689627" cy="410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076" name="Picture 28" descr="Pro Level Programming">
            <a:extLst>
              <a:ext uri="{FF2B5EF4-FFF2-40B4-BE49-F238E27FC236}">
                <a16:creationId xmlns:a16="http://schemas.microsoft.com/office/drawing/2014/main" id="{5715FADD-15A0-4581-8D2A-9405E3996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81" y="1528349"/>
            <a:ext cx="1440496" cy="1440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3FB4525-FB2A-403A-8CDC-68A4CCC858DE}"/>
              </a:ext>
            </a:extLst>
          </p:cNvPr>
          <p:cNvSpPr txBox="1"/>
          <p:nvPr/>
        </p:nvSpPr>
        <p:spPr>
          <a:xfrm>
            <a:off x="1901198" y="3071223"/>
            <a:ext cx="667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</a:t>
            </a:r>
            <a:endParaRPr lang="ko-KR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6B0DEC9-3DFC-4F56-8EA3-9EF75ADBF730}"/>
              </a:ext>
            </a:extLst>
          </p:cNvPr>
          <p:cNvSpPr txBox="1"/>
          <p:nvPr/>
        </p:nvSpPr>
        <p:spPr>
          <a:xfrm>
            <a:off x="1798802" y="5406922"/>
            <a:ext cx="871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Fork</a:t>
            </a:r>
            <a:endParaRPr lang="ko-KR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41F8317-1090-481F-BCBA-206554882BF1}"/>
              </a:ext>
            </a:extLst>
          </p:cNvPr>
          <p:cNvSpPr txBox="1"/>
          <p:nvPr/>
        </p:nvSpPr>
        <p:spPr>
          <a:xfrm>
            <a:off x="4314059" y="3071223"/>
            <a:ext cx="2832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Visual Studio 2019</a:t>
            </a:r>
            <a:endParaRPr lang="ko-KR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E61BCD6-D4BC-4104-9C6D-1072D38D17A0}"/>
              </a:ext>
            </a:extLst>
          </p:cNvPr>
          <p:cNvSpPr txBox="1"/>
          <p:nvPr/>
        </p:nvSpPr>
        <p:spPr>
          <a:xfrm>
            <a:off x="4684536" y="5403762"/>
            <a:ext cx="19363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DirectX 12</a:t>
            </a:r>
            <a:endParaRPr lang="ko-KR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959E715-6420-4FCF-9072-6FF3B089E013}"/>
              </a:ext>
            </a:extLst>
          </p:cNvPr>
          <p:cNvSpPr txBox="1"/>
          <p:nvPr/>
        </p:nvSpPr>
        <p:spPr>
          <a:xfrm>
            <a:off x="8774551" y="3071222"/>
            <a:ext cx="1491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3Ds MAX</a:t>
            </a:r>
            <a:endParaRPr lang="ko-KR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DCB70C3-5F87-402E-9C2F-901F6B739C23}"/>
              </a:ext>
            </a:extLst>
          </p:cNvPr>
          <p:cNvSpPr txBox="1"/>
          <p:nvPr/>
        </p:nvSpPr>
        <p:spPr>
          <a:xfrm>
            <a:off x="8259125" y="5403761"/>
            <a:ext cx="2522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PhotoShop</a:t>
            </a:r>
            <a:r>
              <a:rPr lang="en-US" altLang="ko-K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2019</a:t>
            </a:r>
            <a:endParaRPr lang="ko-KR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9671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9BDE3B7C-87EB-4BE9-9F99-D5FD5D06B670}"/>
              </a:ext>
            </a:extLst>
          </p:cNvPr>
          <p:cNvSpPr/>
          <p:nvPr/>
        </p:nvSpPr>
        <p:spPr>
          <a:xfrm>
            <a:off x="371475" y="1371593"/>
            <a:ext cx="11449050" cy="4886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8BED82-E9A1-42C0-9C8E-614740813549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기술적요소 및 중점 연구분야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7EE398-051A-4749-B698-522418759494}"/>
              </a:ext>
            </a:extLst>
          </p:cNvPr>
          <p:cNvSpPr txBox="1"/>
          <p:nvPr/>
        </p:nvSpPr>
        <p:spPr>
          <a:xfrm>
            <a:off x="528287" y="1371593"/>
            <a:ext cx="5405787" cy="5154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chemeClr val="bg1"/>
                </a:solidFill>
              </a:rPr>
              <a:t>애니메이션 </a:t>
            </a:r>
            <a:r>
              <a:rPr lang="ko-KR" altLang="en-US" sz="2800" b="1" dirty="0" err="1">
                <a:solidFill>
                  <a:schemeClr val="bg1"/>
                </a:solidFill>
              </a:rPr>
              <a:t>블렌딩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bg1"/>
                </a:solidFill>
              </a:rPr>
              <a:t>애니메이션 </a:t>
            </a:r>
            <a:r>
              <a:rPr lang="ko-KR" altLang="en-US" sz="2200" dirty="0" err="1">
                <a:solidFill>
                  <a:schemeClr val="bg1"/>
                </a:solidFill>
              </a:rPr>
              <a:t>블렌딩</a:t>
            </a:r>
            <a:r>
              <a:rPr lang="ko-KR" altLang="en-US" sz="2200" dirty="0">
                <a:solidFill>
                  <a:schemeClr val="bg1"/>
                </a:solidFill>
              </a:rPr>
              <a:t> 작동</a:t>
            </a:r>
            <a:r>
              <a:rPr lang="ko-KR" altLang="en-US" sz="22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원리 이해</a:t>
            </a:r>
            <a:endParaRPr lang="en-US" altLang="ko-KR" sz="2200" b="0" i="0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lnSpc>
                <a:spcPct val="150000"/>
              </a:lnSpc>
            </a:pPr>
            <a:endParaRPr lang="en-US" altLang="ko-KR" sz="2200" b="0" i="0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chemeClr val="bg1"/>
                </a:solidFill>
              </a:rPr>
              <a:t>그림자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태양 빛에 생기는 그림자 구현</a:t>
            </a:r>
            <a:endParaRPr lang="en-US" altLang="ko-KR" sz="2200" b="0" i="0" kern="1200" dirty="0">
              <a:solidFill>
                <a:schemeClr val="bg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>
              <a:lnSpc>
                <a:spcPct val="150000"/>
              </a:lnSpc>
            </a:pPr>
            <a:endParaRPr lang="en-US" altLang="ko-KR" sz="22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chemeClr val="bg1"/>
                </a:solidFill>
              </a:rPr>
              <a:t>이펙트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피격 및 스킬 이펙트 구현</a:t>
            </a:r>
            <a:endParaRPr lang="en-US" altLang="ko-KR" sz="22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DC4065-E09F-401A-8E96-DB1DDA7D325D}"/>
              </a:ext>
            </a:extLst>
          </p:cNvPr>
          <p:cNvSpPr txBox="1"/>
          <p:nvPr/>
        </p:nvSpPr>
        <p:spPr>
          <a:xfrm>
            <a:off x="6257928" y="2418801"/>
            <a:ext cx="5405785" cy="28596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chemeClr val="bg1"/>
                </a:solidFill>
              </a:rPr>
              <a:t>프레임워크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marL="457200" indent="-4572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bg1"/>
                </a:solidFill>
              </a:rPr>
              <a:t>디자인 패턴을 적용하여 프레임워크 제작</a:t>
            </a:r>
            <a:endParaRPr lang="en-US" altLang="ko-KR" sz="2200" dirty="0">
              <a:solidFill>
                <a:schemeClr val="bg1"/>
              </a:solidFill>
            </a:endParaRPr>
          </a:p>
          <a:p>
            <a:pPr latinLnBrk="1">
              <a:lnSpc>
                <a:spcPct val="150000"/>
              </a:lnSpc>
            </a:pPr>
            <a:endParaRPr lang="en-US" altLang="ko-KR" sz="2200" b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schemeClr val="bg1"/>
                </a:solidFill>
              </a:rPr>
              <a:t>최적화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marL="457200" indent="-4572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2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오브젝트 </a:t>
            </a:r>
            <a:r>
              <a:rPr lang="ko-KR" altLang="en-US" sz="220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인스턴싱</a:t>
            </a:r>
            <a:r>
              <a:rPr lang="ko-KR" altLang="en-US" sz="22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및 </a:t>
            </a:r>
            <a:r>
              <a:rPr lang="ko-KR" altLang="en-US" sz="2200" b="0" i="0" kern="1200" dirty="0" err="1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컬링</a:t>
            </a:r>
            <a:r>
              <a:rPr lang="ko-KR" altLang="en-US" sz="22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 원리 이해</a:t>
            </a:r>
            <a:endParaRPr lang="ko-KR" altLang="en-US" sz="2200" dirty="0">
              <a:solidFill>
                <a:schemeClr val="bg1"/>
              </a:solidFill>
            </a:endParaRPr>
          </a:p>
        </p:txBody>
      </p:sp>
      <p:sp>
        <p:nvSpPr>
          <p:cNvPr id="10" name="슬라이드 번호 개체 틀 3">
            <a:extLst>
              <a:ext uri="{FF2B5EF4-FFF2-40B4-BE49-F238E27FC236}">
                <a16:creationId xmlns:a16="http://schemas.microsoft.com/office/drawing/2014/main" id="{124542FF-4FFD-459F-83D8-1E45CF790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3C339B1-0600-4FE1-927C-115819F8FB24}" type="slidenum">
              <a:rPr lang="ko-KR" altLang="en-US" smtClean="0"/>
              <a:t>11</a:t>
            </a:fld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42D5AC0-D64A-4FA4-BFB4-F9F031B339FA}"/>
              </a:ext>
            </a:extLst>
          </p:cNvPr>
          <p:cNvCxnSpPr>
            <a:cxnSpLocks/>
            <a:stCxn id="11" idx="0"/>
            <a:endCxn id="11" idx="2"/>
          </p:cNvCxnSpPr>
          <p:nvPr/>
        </p:nvCxnSpPr>
        <p:spPr>
          <a:xfrm>
            <a:off x="6096000" y="1371593"/>
            <a:ext cx="0" cy="4886332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703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8BED82-E9A1-42C0-9C8E-614740813549}"/>
              </a:ext>
            </a:extLst>
          </p:cNvPr>
          <p:cNvSpPr txBox="1">
            <a:spLocks/>
          </p:cNvSpPr>
          <p:nvPr/>
        </p:nvSpPr>
        <p:spPr>
          <a:xfrm>
            <a:off x="0" y="-4566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타 게임과의 비교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D1B8D7-0CA7-49FB-981F-E798D7B6E663}"/>
              </a:ext>
            </a:extLst>
          </p:cNvPr>
          <p:cNvSpPr txBox="1"/>
          <p:nvPr/>
        </p:nvSpPr>
        <p:spPr>
          <a:xfrm>
            <a:off x="6689725" y="652726"/>
            <a:ext cx="549592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+mj-lt"/>
              </a:rPr>
              <a:t>비교 게임</a:t>
            </a:r>
            <a:r>
              <a:rPr lang="en-US" altLang="ko-KR" sz="2000" dirty="0">
                <a:solidFill>
                  <a:schemeClr val="bg1"/>
                </a:solidFill>
                <a:latin typeface="+mj-lt"/>
              </a:rPr>
              <a:t>: </a:t>
            </a:r>
            <a:r>
              <a:rPr lang="ko-KR" altLang="en-US" sz="2800" b="1" dirty="0" err="1">
                <a:solidFill>
                  <a:schemeClr val="bg1"/>
                </a:solidFill>
                <a:latin typeface="+mj-lt"/>
              </a:rPr>
              <a:t>포털나이트</a:t>
            </a:r>
            <a:r>
              <a:rPr lang="en-US" altLang="ko-KR" sz="2800" b="1" dirty="0">
                <a:solidFill>
                  <a:schemeClr val="bg1"/>
                </a:solidFill>
                <a:latin typeface="+mj-lt"/>
              </a:rPr>
              <a:t>(</a:t>
            </a:r>
            <a:r>
              <a:rPr lang="en-US" altLang="ko-KR" sz="2800" b="0" i="0" dirty="0">
                <a:solidFill>
                  <a:schemeClr val="bg1"/>
                </a:solidFill>
                <a:effectLst/>
                <a:latin typeface="Motiva Sans"/>
              </a:rPr>
              <a:t>Portal Knights</a:t>
            </a:r>
            <a:r>
              <a:rPr lang="en-US" altLang="ko-KR" sz="2800" b="1" dirty="0">
                <a:solidFill>
                  <a:schemeClr val="bg1"/>
                </a:solidFill>
                <a:latin typeface="+mj-lt"/>
              </a:rPr>
              <a:t>)</a:t>
            </a:r>
            <a:endParaRPr lang="ko-KR" altLang="en-US" sz="2400" b="1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9" name="표 11">
            <a:extLst>
              <a:ext uri="{FF2B5EF4-FFF2-40B4-BE49-F238E27FC236}">
                <a16:creationId xmlns:a16="http://schemas.microsoft.com/office/drawing/2014/main" id="{1095B358-415C-40CD-9ACC-18FE1DC3A0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835646"/>
              </p:ext>
            </p:extLst>
          </p:nvPr>
        </p:nvGraphicFramePr>
        <p:xfrm>
          <a:off x="292203" y="1962728"/>
          <a:ext cx="10985396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5396">
                  <a:extLst>
                    <a:ext uri="{9D8B030D-6E8A-4147-A177-3AD203B41FA5}">
                      <a16:colId xmlns:a16="http://schemas.microsoft.com/office/drawing/2014/main" val="335309444"/>
                    </a:ext>
                  </a:extLst>
                </a:gridCol>
              </a:tblGrid>
              <a:tr h="20500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i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보완할 점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D9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662100"/>
                  </a:ext>
                </a:extLst>
              </a:tr>
              <a:tr h="22077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단순히 만나기만 하는 멀티게임이 아닌 </a:t>
                      </a:r>
                      <a:r>
                        <a:rPr lang="en-US" altLang="ko-KR" sz="2200" b="1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2200" b="1" dirty="0">
                          <a:solidFill>
                            <a:schemeClr val="bg1"/>
                          </a:solidFill>
                        </a:rPr>
                        <a:t>인이 협동하여 같이</a:t>
                      </a:r>
                      <a:r>
                        <a:rPr lang="en-US" altLang="ko-KR" sz="2200" b="1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ko-KR" altLang="en-US" sz="2200" b="1" dirty="0">
                          <a:solidFill>
                            <a:schemeClr val="bg1"/>
                          </a:solidFill>
                        </a:rPr>
                        <a:t>스토리를 진행하는 게임</a:t>
                      </a:r>
                      <a:endParaRPr lang="en-US" altLang="ko-KR" sz="2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78715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76662F1-2621-4B55-B4B6-252AD07BE627}"/>
              </a:ext>
            </a:extLst>
          </p:cNvPr>
          <p:cNvSpPr txBox="1"/>
          <p:nvPr/>
        </p:nvSpPr>
        <p:spPr>
          <a:xfrm>
            <a:off x="4849018" y="6413698"/>
            <a:ext cx="24939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[</a:t>
            </a:r>
            <a:r>
              <a:rPr lang="ko-KR" altLang="en-US" sz="1400" dirty="0">
                <a:solidFill>
                  <a:schemeClr val="bg1"/>
                </a:solidFill>
              </a:rPr>
              <a:t>그림</a:t>
            </a:r>
            <a:r>
              <a:rPr lang="en-US" altLang="ko-KR" sz="1400" dirty="0">
                <a:solidFill>
                  <a:schemeClr val="bg1"/>
                </a:solidFill>
              </a:rPr>
              <a:t>1] </a:t>
            </a:r>
            <a:r>
              <a:rPr lang="ko-KR" altLang="en-US" sz="1400" dirty="0">
                <a:solidFill>
                  <a:schemeClr val="bg1"/>
                </a:solidFill>
              </a:rPr>
              <a:t>스팀게임 </a:t>
            </a:r>
            <a:r>
              <a:rPr lang="en-US" altLang="ko-KR" sz="1400" dirty="0">
                <a:solidFill>
                  <a:schemeClr val="bg1"/>
                </a:solidFill>
              </a:rPr>
              <a:t>‘</a:t>
            </a:r>
            <a:r>
              <a:rPr lang="ko-KR" altLang="en-US" sz="1400" dirty="0" err="1">
                <a:solidFill>
                  <a:schemeClr val="bg1"/>
                </a:solidFill>
              </a:rPr>
              <a:t>포털나이트</a:t>
            </a:r>
            <a:r>
              <a:rPr lang="en-US" altLang="ko-KR" sz="1400" dirty="0">
                <a:solidFill>
                  <a:schemeClr val="bg1"/>
                </a:solidFill>
              </a:rPr>
              <a:t>’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aphicFrame>
        <p:nvGraphicFramePr>
          <p:cNvPr id="13" name="표 11">
            <a:extLst>
              <a:ext uri="{FF2B5EF4-FFF2-40B4-BE49-F238E27FC236}">
                <a16:creationId xmlns:a16="http://schemas.microsoft.com/office/drawing/2014/main" id="{42EF038B-BD64-479D-8CB6-68B5B440B3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69945"/>
              </p:ext>
            </p:extLst>
          </p:nvPr>
        </p:nvGraphicFramePr>
        <p:xfrm>
          <a:off x="292203" y="1165800"/>
          <a:ext cx="10985396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5396">
                  <a:extLst>
                    <a:ext uri="{9D8B030D-6E8A-4147-A177-3AD203B41FA5}">
                      <a16:colId xmlns:a16="http://schemas.microsoft.com/office/drawing/2014/main" val="3353094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i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유사점</a:t>
                      </a:r>
                      <a:endParaRPr lang="ko-KR" altLang="en-US" sz="2400" b="1" dirty="0">
                        <a:solidFill>
                          <a:schemeClr val="bg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D9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662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인이상이 플레이하는 </a:t>
                      </a:r>
                      <a:r>
                        <a:rPr lang="ko-KR" altLang="en-US" sz="2000" b="0" dirty="0" err="1">
                          <a:solidFill>
                            <a:schemeClr val="bg1"/>
                          </a:solidFill>
                        </a:rPr>
                        <a:t>멀티게임이며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몬스터를 죽이면서 퀘스트를 깬다</a:t>
                      </a:r>
                      <a:endParaRPr lang="en-US" altLang="ko-KR" sz="2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7871501"/>
                  </a:ext>
                </a:extLst>
              </a:tr>
            </a:tbl>
          </a:graphicData>
        </a:graphic>
      </p:graphicFrame>
      <p:pic>
        <p:nvPicPr>
          <p:cNvPr id="3" name="Picture 2" descr="포탈나이츠 몬스터 공략 - 13 (화염 식인꽃)">
            <a:extLst>
              <a:ext uri="{FF2B5EF4-FFF2-40B4-BE49-F238E27FC236}">
                <a16:creationId xmlns:a16="http://schemas.microsoft.com/office/drawing/2014/main" id="{3A530B7C-6A9C-4415-8AC6-C86CF17AE97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908300"/>
            <a:ext cx="6096000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3285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8BED82-E9A1-42C0-9C8E-614740813549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 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개인별 준비 현황 및 역할분담</a:t>
            </a:r>
          </a:p>
        </p:txBody>
      </p:sp>
      <p:graphicFrame>
        <p:nvGraphicFramePr>
          <p:cNvPr id="5" name="표 11">
            <a:extLst>
              <a:ext uri="{FF2B5EF4-FFF2-40B4-BE49-F238E27FC236}">
                <a16:creationId xmlns:a16="http://schemas.microsoft.com/office/drawing/2014/main" id="{EE9DAB69-B5EA-4E89-9925-ECB4E9F62B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436104"/>
              </p:ext>
            </p:extLst>
          </p:nvPr>
        </p:nvGraphicFramePr>
        <p:xfrm>
          <a:off x="511278" y="1371594"/>
          <a:ext cx="10985396" cy="52023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2622">
                  <a:extLst>
                    <a:ext uri="{9D8B030D-6E8A-4147-A177-3AD203B41FA5}">
                      <a16:colId xmlns:a16="http://schemas.microsoft.com/office/drawing/2014/main" val="335309444"/>
                    </a:ext>
                  </a:extLst>
                </a:gridCol>
                <a:gridCol w="4267200">
                  <a:extLst>
                    <a:ext uri="{9D8B030D-6E8A-4147-A177-3AD203B41FA5}">
                      <a16:colId xmlns:a16="http://schemas.microsoft.com/office/drawing/2014/main" val="1213810124"/>
                    </a:ext>
                  </a:extLst>
                </a:gridCol>
                <a:gridCol w="5235574">
                  <a:extLst>
                    <a:ext uri="{9D8B030D-6E8A-4147-A177-3AD203B41FA5}">
                      <a16:colId xmlns:a16="http://schemas.microsoft.com/office/drawing/2014/main" val="2808730956"/>
                    </a:ext>
                  </a:extLst>
                </a:gridCol>
              </a:tblGrid>
              <a:tr h="51168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i="0" dirty="0">
                          <a:solidFill>
                            <a:schemeClr val="tx1"/>
                          </a:solidFill>
                          <a:latin typeface="Whitney"/>
                        </a:rPr>
                        <a:t>이름</a:t>
                      </a:r>
                      <a:endParaRPr lang="en-US" altLang="ko-KR" sz="2000" b="1" i="0" dirty="0">
                        <a:solidFill>
                          <a:schemeClr val="tx1"/>
                        </a:solidFill>
                        <a:latin typeface="Whitney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역할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1" dirty="0">
                          <a:solidFill>
                            <a:schemeClr val="tx1"/>
                          </a:solidFill>
                        </a:rPr>
                        <a:t>수강과목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662100"/>
                  </a:ext>
                </a:extLst>
              </a:tr>
              <a:tr h="21698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윤성주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클라이언트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애니메이션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서버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C,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C++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 프로그래밍</a:t>
                      </a:r>
                      <a:endParaRPr lang="en-US" altLang="ko-KR" sz="1800" b="0" dirty="0">
                        <a:solidFill>
                          <a:schemeClr val="bg1"/>
                        </a:solidFill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STL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윈도우 프로그래밍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, 2d 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게임 프로그래밍</a:t>
                      </a:r>
                      <a:endParaRPr lang="en-US" altLang="ko-KR" sz="1800" b="0" dirty="0">
                        <a:solidFill>
                          <a:schemeClr val="bg1"/>
                        </a:solidFill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800" b="0" dirty="0">
                          <a:solidFill>
                            <a:schemeClr val="bg1"/>
                          </a:solidFill>
                          <a:highlight>
                            <a:srgbClr val="FFFF00"/>
                          </a:highlight>
                        </a:rPr>
                        <a:t>3d 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highlight>
                            <a:srgbClr val="FFFF00"/>
                          </a:highlight>
                        </a:rPr>
                        <a:t>게임 프로그래밍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  <a:highlight>
                            <a:srgbClr val="FFFF00"/>
                          </a:highlight>
                        </a:rPr>
                        <a:t>1, 3d 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highlight>
                            <a:srgbClr val="FFFF00"/>
                          </a:highlight>
                        </a:rPr>
                        <a:t>게임 프로그래밍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  <a:highlight>
                            <a:srgbClr val="FFFF00"/>
                          </a:highlight>
                        </a:rPr>
                        <a:t>2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highlight>
                            <a:srgbClr val="FFFF00"/>
                          </a:highlight>
                        </a:rPr>
                        <a:t>네트워크 게임 프로그래밍</a:t>
                      </a:r>
                      <a:endParaRPr lang="en-US" altLang="ko-KR" sz="1800" b="0" dirty="0">
                        <a:solidFill>
                          <a:schemeClr val="bg1"/>
                        </a:solidFill>
                        <a:highlight>
                          <a:srgbClr val="FFFF00"/>
                        </a:highlight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게임엔진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9654104"/>
                  </a:ext>
                </a:extLst>
              </a:tr>
              <a:tr h="21698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b="0" dirty="0" err="1">
                          <a:solidFill>
                            <a:schemeClr val="bg1"/>
                          </a:solidFill>
                        </a:rPr>
                        <a:t>최경훈</a:t>
                      </a:r>
                      <a:endParaRPr lang="ko-KR" altLang="en-US" sz="20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클라이언트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프레임워크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조명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, </a:t>
                      </a:r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그림자</a:t>
                      </a:r>
                      <a:r>
                        <a:rPr lang="en-US" altLang="ko-KR" sz="1800" b="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342900" indent="-342900" algn="l" latinLnBrk="1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lang="ko-KR" altLang="en-US" sz="1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C,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C++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프로그래밍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STL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3d 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게임 프로그래밍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1, 3d 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게임 프로그래밍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네트워크 게임 프로그래밍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게임엔진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1,</a:t>
                      </a: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게임엔진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  <a:lumOff val="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95715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2276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3550" y="6351592"/>
            <a:ext cx="2743200" cy="365125"/>
          </a:xfrm>
        </p:spPr>
        <p:txBody>
          <a:bodyPr/>
          <a:lstStyle/>
          <a:p>
            <a:fld id="{23C339B1-0600-4FE1-927C-115819F8FB24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8BED82-E9A1-42C0-9C8E-614740813549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7. 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개발일정</a:t>
            </a:r>
          </a:p>
        </p:txBody>
      </p:sp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500C8DF5-6D36-4634-8255-7E6D26AD0A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3867"/>
              </p:ext>
            </p:extLst>
          </p:nvPr>
        </p:nvGraphicFramePr>
        <p:xfrm>
          <a:off x="432595" y="1371593"/>
          <a:ext cx="11326809" cy="50977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5025">
                  <a:extLst>
                    <a:ext uri="{9D8B030D-6E8A-4147-A177-3AD203B41FA5}">
                      <a16:colId xmlns:a16="http://schemas.microsoft.com/office/drawing/2014/main" val="2686462270"/>
                    </a:ext>
                  </a:extLst>
                </a:gridCol>
                <a:gridCol w="1152723">
                  <a:extLst>
                    <a:ext uri="{9D8B030D-6E8A-4147-A177-3AD203B41FA5}">
                      <a16:colId xmlns:a16="http://schemas.microsoft.com/office/drawing/2014/main" val="3081428988"/>
                    </a:ext>
                  </a:extLst>
                </a:gridCol>
                <a:gridCol w="1152723">
                  <a:extLst>
                    <a:ext uri="{9D8B030D-6E8A-4147-A177-3AD203B41FA5}">
                      <a16:colId xmlns:a16="http://schemas.microsoft.com/office/drawing/2014/main" val="2950172507"/>
                    </a:ext>
                  </a:extLst>
                </a:gridCol>
                <a:gridCol w="1152723">
                  <a:extLst>
                    <a:ext uri="{9D8B030D-6E8A-4147-A177-3AD203B41FA5}">
                      <a16:colId xmlns:a16="http://schemas.microsoft.com/office/drawing/2014/main" val="1459301574"/>
                    </a:ext>
                  </a:extLst>
                </a:gridCol>
                <a:gridCol w="1152723">
                  <a:extLst>
                    <a:ext uri="{9D8B030D-6E8A-4147-A177-3AD203B41FA5}">
                      <a16:colId xmlns:a16="http://schemas.microsoft.com/office/drawing/2014/main" val="2710091512"/>
                    </a:ext>
                  </a:extLst>
                </a:gridCol>
                <a:gridCol w="1152723">
                  <a:extLst>
                    <a:ext uri="{9D8B030D-6E8A-4147-A177-3AD203B41FA5}">
                      <a16:colId xmlns:a16="http://schemas.microsoft.com/office/drawing/2014/main" val="3039627412"/>
                    </a:ext>
                  </a:extLst>
                </a:gridCol>
                <a:gridCol w="1152723">
                  <a:extLst>
                    <a:ext uri="{9D8B030D-6E8A-4147-A177-3AD203B41FA5}">
                      <a16:colId xmlns:a16="http://schemas.microsoft.com/office/drawing/2014/main" val="2542272837"/>
                    </a:ext>
                  </a:extLst>
                </a:gridCol>
                <a:gridCol w="1152723">
                  <a:extLst>
                    <a:ext uri="{9D8B030D-6E8A-4147-A177-3AD203B41FA5}">
                      <a16:colId xmlns:a16="http://schemas.microsoft.com/office/drawing/2014/main" val="1679518533"/>
                    </a:ext>
                  </a:extLst>
                </a:gridCol>
                <a:gridCol w="1152723">
                  <a:extLst>
                    <a:ext uri="{9D8B030D-6E8A-4147-A177-3AD203B41FA5}">
                      <a16:colId xmlns:a16="http://schemas.microsoft.com/office/drawing/2014/main" val="4003792169"/>
                    </a:ext>
                  </a:extLst>
                </a:gridCol>
              </a:tblGrid>
              <a:tr h="396547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6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7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</a:rPr>
                        <a:t>8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</a:rPr>
                        <a:t>월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639787"/>
                  </a:ext>
                </a:extLst>
              </a:tr>
              <a:tr h="522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/>
                        <a:t>리소스 수집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CC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7391219"/>
                  </a:ext>
                </a:extLst>
              </a:tr>
              <a:tr h="522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/>
                        <a:t>서버 구조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9309726"/>
                  </a:ext>
                </a:extLst>
              </a:tr>
              <a:tr h="522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 err="1"/>
                        <a:t>클라</a:t>
                      </a:r>
                      <a:r>
                        <a:rPr lang="ko-KR" altLang="en-US" sz="2000" b="0" dirty="0"/>
                        <a:t> 구조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094580"/>
                  </a:ext>
                </a:extLst>
              </a:tr>
              <a:tr h="522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/>
                        <a:t>서버 동기화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0223365"/>
                  </a:ext>
                </a:extLst>
              </a:tr>
              <a:tr h="522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/>
                        <a:t>애니메이션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053258"/>
                  </a:ext>
                </a:extLst>
              </a:tr>
              <a:tr h="522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/>
                        <a:t>조명</a:t>
                      </a:r>
                      <a:r>
                        <a:rPr lang="en-US" altLang="ko-KR" sz="2000" b="0" dirty="0"/>
                        <a:t>, </a:t>
                      </a:r>
                      <a:r>
                        <a:rPr lang="ko-KR" altLang="en-US" sz="2000" b="0" dirty="0"/>
                        <a:t>그림자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56802"/>
                  </a:ext>
                </a:extLst>
              </a:tr>
              <a:tr h="522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/>
                        <a:t>전투</a:t>
                      </a:r>
                      <a:r>
                        <a:rPr lang="en-US" altLang="ko-KR" sz="2000" b="0" dirty="0"/>
                        <a:t>, </a:t>
                      </a:r>
                      <a:r>
                        <a:rPr lang="ko-KR" altLang="en-US" sz="2000" b="0" dirty="0"/>
                        <a:t>퀘스트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5636205"/>
                  </a:ext>
                </a:extLst>
              </a:tr>
              <a:tr h="5223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/>
                        <a:t>UI, </a:t>
                      </a:r>
                      <a:r>
                        <a:rPr lang="ko-KR" altLang="en-US" sz="2000" b="0" dirty="0"/>
                        <a:t>이펙트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CC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CC6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967261"/>
                  </a:ext>
                </a:extLst>
              </a:tr>
              <a:tr h="5223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/>
                        <a:t>추가 구현</a:t>
                      </a:r>
                      <a:r>
                        <a:rPr lang="en-US" altLang="ko-KR" sz="2000" b="0" dirty="0"/>
                        <a:t>, </a:t>
                      </a:r>
                      <a:r>
                        <a:rPr lang="ko-KR" altLang="en-US" sz="2000" b="0" dirty="0"/>
                        <a:t>테스트</a:t>
                      </a: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CC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9336853"/>
                  </a:ext>
                </a:extLst>
              </a:tr>
            </a:tbl>
          </a:graphicData>
        </a:graphic>
      </p:graphicFrame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1D9C3E15-C773-47FF-9E39-9F94A58A65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321132"/>
              </p:ext>
            </p:extLst>
          </p:nvPr>
        </p:nvGraphicFramePr>
        <p:xfrm>
          <a:off x="10667204" y="160641"/>
          <a:ext cx="10922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2200">
                  <a:extLst>
                    <a:ext uri="{9D8B030D-6E8A-4147-A177-3AD203B41FA5}">
                      <a16:colId xmlns:a16="http://schemas.microsoft.com/office/drawing/2014/main" val="130989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윤성주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479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</a:rPr>
                        <a:t>최경훈</a:t>
                      </a:r>
                      <a:endParaRPr lang="ko-KR" altLang="en-US" sz="1800" b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1B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7179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dirty="0">
                          <a:solidFill>
                            <a:schemeClr val="bg1"/>
                          </a:solidFill>
                        </a:rPr>
                        <a:t>공통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3CC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48324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6650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25D83B-E959-4FC0-A324-D50023285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72540"/>
            <a:ext cx="11277600" cy="4904423"/>
          </a:xfrm>
          <a:ln w="317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400" dirty="0">
                <a:hlinkClick r:id="rId2"/>
              </a:rPr>
              <a:t>10p</a:t>
            </a:r>
            <a:r>
              <a:rPr lang="en-US" altLang="ko-KR" sz="1400" dirty="0">
                <a:hlinkClick r:id="rId2"/>
              </a:rPr>
              <a:t> </a:t>
            </a:r>
            <a:r>
              <a:rPr lang="ko-KR" altLang="en-US" sz="1400" dirty="0">
                <a:hlinkClick r:id="rId2"/>
              </a:rPr>
              <a:t>깃 로고</a:t>
            </a:r>
            <a:r>
              <a:rPr lang="en-US" altLang="ko-KR" sz="1400" dirty="0">
                <a:hlinkClick r:id="rId2"/>
              </a:rPr>
              <a:t>: https://git-scm.com/downloads/logos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2"/>
              </a:rPr>
              <a:t>10p</a:t>
            </a:r>
            <a:r>
              <a:rPr lang="en-US" altLang="ko-KR" sz="1400" dirty="0">
                <a:hlinkClick r:id="rId2"/>
              </a:rPr>
              <a:t> </a:t>
            </a:r>
            <a:r>
              <a:rPr lang="ko-KR" altLang="en-US" sz="1400" dirty="0">
                <a:hlinkClick r:id="rId3"/>
              </a:rPr>
              <a:t>포토샵 로고</a:t>
            </a:r>
            <a:r>
              <a:rPr lang="en-US" altLang="ko-KR" sz="1400" dirty="0">
                <a:hlinkClick r:id="rId3"/>
              </a:rPr>
              <a:t>: https://commons.wikimedia.org/wiki/File:Photoshop_CC_icon.png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2"/>
              </a:rPr>
              <a:t>10p</a:t>
            </a:r>
            <a:r>
              <a:rPr lang="en-US" altLang="ko-KR" sz="1400" dirty="0">
                <a:hlinkClick r:id="rId2"/>
              </a:rPr>
              <a:t> </a:t>
            </a:r>
            <a:r>
              <a:rPr lang="en-US" altLang="ko-KR" sz="1400" dirty="0">
                <a:hlinkClick r:id="rId4"/>
              </a:rPr>
              <a:t>VS2019</a:t>
            </a:r>
            <a:r>
              <a:rPr lang="ko-KR" altLang="en-US" sz="1400" dirty="0">
                <a:hlinkClick r:id="rId4"/>
              </a:rPr>
              <a:t> 로고</a:t>
            </a:r>
            <a:r>
              <a:rPr lang="en-US" altLang="ko-KR" sz="1400" dirty="0">
                <a:hlinkClick r:id="rId4"/>
              </a:rPr>
              <a:t>: https://visualstudio.microsoft.com/ko/subscriptions/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2"/>
              </a:rPr>
              <a:t>10p</a:t>
            </a:r>
            <a:r>
              <a:rPr lang="en-US" altLang="ko-KR" sz="1400" dirty="0">
                <a:hlinkClick r:id="rId2"/>
              </a:rPr>
              <a:t> </a:t>
            </a:r>
            <a:r>
              <a:rPr lang="en-US" altLang="ko-KR" sz="1400" dirty="0">
                <a:hlinkClick r:id="rId5"/>
              </a:rPr>
              <a:t>DX12 </a:t>
            </a:r>
            <a:r>
              <a:rPr lang="ko-KR" altLang="en-US" sz="1400" dirty="0">
                <a:hlinkClick r:id="rId5"/>
              </a:rPr>
              <a:t>로고</a:t>
            </a:r>
            <a:r>
              <a:rPr lang="en-US" altLang="ko-KR" sz="1400" dirty="0">
                <a:hlinkClick r:id="rId5"/>
              </a:rPr>
              <a:t>: https://commons.</a:t>
            </a:r>
            <a:r>
              <a:rPr lang="en-US" altLang="ko-KR" sz="1400" dirty="0">
                <a:hlinkClick r:id="rId5"/>
              </a:rPr>
              <a:t>w</a:t>
            </a:r>
            <a:r>
              <a:rPr lang="en-US" altLang="ko-KR" sz="1400" dirty="0">
                <a:hlinkClick r:id="rId5"/>
              </a:rPr>
              <a:t>ikimedia.org/wiki/File:Directx-12-logo-100251209-orig.jpg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2"/>
              </a:rPr>
              <a:t>10p </a:t>
            </a:r>
            <a:r>
              <a:rPr lang="ko-KR" altLang="en-US" sz="1400" dirty="0">
                <a:hlinkClick r:id="rId6"/>
              </a:rPr>
              <a:t>포크 로고</a:t>
            </a:r>
            <a:r>
              <a:rPr lang="en-US" altLang="ko-KR" sz="1400" dirty="0">
                <a:hlinkClick r:id="rId6"/>
              </a:rPr>
              <a:t>: https://git-fork.com/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7"/>
              </a:rPr>
              <a:t>12p </a:t>
            </a:r>
            <a:r>
              <a:rPr lang="ko-KR" altLang="en-US" sz="1400" dirty="0" err="1">
                <a:hlinkClick r:id="rId7"/>
              </a:rPr>
              <a:t>포털나이트</a:t>
            </a:r>
            <a:r>
              <a:rPr lang="ko-KR" altLang="en-US" sz="1400" dirty="0">
                <a:hlinkClick r:id="rId7"/>
              </a:rPr>
              <a:t> 게임</a:t>
            </a:r>
            <a:r>
              <a:rPr lang="en-US" altLang="ko-KR" sz="1400" dirty="0">
                <a:hlinkClick r:id="rId7"/>
              </a:rPr>
              <a:t>: </a:t>
            </a:r>
            <a:r>
              <a:rPr lang="en-US" altLang="ko-KR" sz="1400" dirty="0">
                <a:hlinkClick r:id="rId8"/>
              </a:rPr>
              <a:t>https://hiuaa.tistory.com/115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9"/>
              </a:rPr>
              <a:t>9p </a:t>
            </a:r>
            <a:r>
              <a:rPr lang="ko-KR" altLang="en-US" sz="1400" dirty="0">
                <a:hlinkClick r:id="rId9"/>
              </a:rPr>
              <a:t>마우스</a:t>
            </a:r>
            <a:r>
              <a:rPr lang="en-US" altLang="ko-KR" sz="1400" dirty="0">
                <a:hlinkClick r:id="rId9"/>
              </a:rPr>
              <a:t>: https://kor.pngtree.com/freepng/vector-mouse-icon_4271401.html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10"/>
              </a:rPr>
              <a:t>9p </a:t>
            </a:r>
            <a:r>
              <a:rPr lang="ko-KR" altLang="en-US" sz="1400" dirty="0">
                <a:hlinkClick r:id="rId10"/>
              </a:rPr>
              <a:t>키보드</a:t>
            </a:r>
            <a:r>
              <a:rPr lang="en-US" altLang="ko-KR" sz="1400" dirty="0">
                <a:hlinkClick r:id="rId10"/>
              </a:rPr>
              <a:t>: https://vense.tistory.com/322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11"/>
              </a:rPr>
              <a:t>8p </a:t>
            </a:r>
            <a:r>
              <a:rPr lang="ko-KR" altLang="en-US" sz="1400" dirty="0">
                <a:hlinkClick r:id="rId11"/>
              </a:rPr>
              <a:t>맵</a:t>
            </a:r>
            <a:r>
              <a:rPr lang="en-US" altLang="ko-KR" sz="1400" dirty="0">
                <a:hlinkClick r:id="rId11"/>
              </a:rPr>
              <a:t>: https://assetstore.unity.com/packages/3d/environments/landscapes/polydesert-107196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12"/>
              </a:rPr>
              <a:t>8p </a:t>
            </a:r>
            <a:r>
              <a:rPr lang="ko-KR" altLang="en-US" sz="1400" dirty="0">
                <a:hlinkClick r:id="rId12"/>
              </a:rPr>
              <a:t>몬스터</a:t>
            </a:r>
            <a:r>
              <a:rPr lang="en-US" altLang="ko-KR" sz="1400" dirty="0">
                <a:hlinkClick r:id="rId12"/>
              </a:rPr>
              <a:t>: https://assetstore.unity.com/packages/3d/characters/creatures/poly-hp-mummy-177617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>
                <a:hlinkClick r:id="rId13"/>
              </a:rPr>
              <a:t>7p </a:t>
            </a:r>
            <a:r>
              <a:rPr lang="ko-KR" altLang="en-US" sz="1400" dirty="0">
                <a:hlinkClick r:id="rId13"/>
              </a:rPr>
              <a:t>플레이어</a:t>
            </a:r>
            <a:r>
              <a:rPr lang="en-US" altLang="ko-KR" sz="1400" dirty="0">
                <a:hlinkClick r:id="rId13"/>
              </a:rPr>
              <a:t>: https://assetstore.unity.com/packages/3d/characters/humanoids/fantasy/fantasy-heroes-pack-01-37666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400" dirty="0"/>
              <a:t>9p </a:t>
            </a:r>
            <a:r>
              <a:rPr lang="ko-KR" altLang="en-US" sz="1400" dirty="0"/>
              <a:t>선인장</a:t>
            </a:r>
            <a:r>
              <a:rPr lang="en-US" altLang="ko-KR" sz="1400" dirty="0"/>
              <a:t>:</a:t>
            </a:r>
            <a:r>
              <a:rPr lang="en-US" altLang="ko-KR" sz="1400" dirty="0">
                <a:hlinkClick r:id="rId14"/>
              </a:rPr>
              <a:t>https://assetstore.unity.com/packages/3d/characters/creatures/cacti-cactus-boss-evolution-pack-cute-series-183139</a:t>
            </a: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endParaRPr lang="ko-KR" altLang="en-US" sz="14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8BED82-E9A1-42C0-9C8E-614740813549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8. 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참고문헌</a:t>
            </a:r>
          </a:p>
        </p:txBody>
      </p:sp>
    </p:spTree>
    <p:extLst>
      <p:ext uri="{BB962C8B-B14F-4D97-AF65-F5344CB8AC3E}">
        <p14:creationId xmlns:p14="http://schemas.microsoft.com/office/powerpoint/2010/main" val="12653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F2852D-BDA5-46F1-A597-A7F8FF7A0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23845"/>
            <a:ext cx="11125199" cy="1047748"/>
          </a:xfrm>
          <a:ln>
            <a:noFill/>
          </a:ln>
        </p:spPr>
        <p:txBody>
          <a:bodyPr>
            <a:normAutofit/>
          </a:bodyPr>
          <a:lstStyle/>
          <a:p>
            <a:r>
              <a:rPr lang="ko-KR" altLang="en-US" sz="4800" b="1" dirty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0ECC2C-BEB8-4847-A8A1-D261D2C4A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24" y="1314444"/>
            <a:ext cx="5457825" cy="4410086"/>
          </a:xfrm>
          <a:noFill/>
        </p:spPr>
        <p:txBody>
          <a:bodyPr anchor="ctr">
            <a:norm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연구목적</a:t>
            </a:r>
            <a:endParaRPr lang="en-US" altLang="ko-KR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게임소개 및 게임 방법</a:t>
            </a:r>
            <a:endParaRPr lang="en-US" altLang="ko-KR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개발환경</a:t>
            </a:r>
            <a:endParaRPr lang="en-US" altLang="ko-KR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기술적요소 및 중점 연구분야</a:t>
            </a:r>
            <a:endParaRPr lang="en-US" altLang="ko-KR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64D038-3B46-4C46-B01A-737671765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>
                <a:solidFill>
                  <a:schemeClr val="tx1"/>
                </a:solidFill>
              </a:rPr>
              <a:t>2</a:t>
            </a:fld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E7A23C8-F99F-4CF0-A7C8-E0AC0F06A670}"/>
              </a:ext>
            </a:extLst>
          </p:cNvPr>
          <p:cNvSpPr txBox="1">
            <a:spLocks/>
          </p:cNvSpPr>
          <p:nvPr/>
        </p:nvSpPr>
        <p:spPr>
          <a:xfrm>
            <a:off x="6096000" y="1257299"/>
            <a:ext cx="5219700" cy="5099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50000"/>
              </a:lnSpc>
              <a:buFont typeface="+mj-lt"/>
              <a:buAutoNum type="arabicPeriod" startAt="5"/>
            </a:pP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BBE18414-7E3B-41F6-841E-B1E6BF8C6F73}"/>
              </a:ext>
            </a:extLst>
          </p:cNvPr>
          <p:cNvSpPr txBox="1">
            <a:spLocks/>
          </p:cNvSpPr>
          <p:nvPr/>
        </p:nvSpPr>
        <p:spPr>
          <a:xfrm>
            <a:off x="6381749" y="1314440"/>
            <a:ext cx="5457825" cy="441008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200000"/>
              </a:lnSpc>
              <a:buFont typeface="+mj-lt"/>
              <a:buAutoNum type="arabicPeriod" startAt="5"/>
            </a:pPr>
            <a:r>
              <a:rPr lang="ko-KR" alt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타 게임과의 비교</a:t>
            </a:r>
            <a:endParaRPr lang="en-US" altLang="ko-KR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 startAt="5"/>
            </a:pPr>
            <a:r>
              <a:rPr lang="ko-KR" alt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개인별 준비 현황 및 역할분담</a:t>
            </a:r>
            <a:endParaRPr lang="en-US" altLang="ko-KR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 startAt="5"/>
            </a:pPr>
            <a:r>
              <a:rPr lang="ko-KR" alt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개발일정</a:t>
            </a:r>
            <a:endParaRPr lang="en-US" altLang="ko-KR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 marL="514350" indent="-514350">
              <a:lnSpc>
                <a:spcPct val="200000"/>
              </a:lnSpc>
              <a:buFont typeface="+mj-lt"/>
              <a:buAutoNum type="arabicPeriod" startAt="5"/>
            </a:pPr>
            <a:r>
              <a:rPr lang="ko-KR" altLang="en-US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참고문헌</a:t>
            </a:r>
            <a:endParaRPr lang="en-US" altLang="ko-KR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5048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558BED82-E9A1-42C0-9C8E-614740813549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</a:t>
            </a:r>
            <a:r>
              <a:rPr lang="ko-KR" altLang="en-US" sz="4800" b="1" dirty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연구목적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B3DDFCF-D025-4D96-9BB2-8341FB3B801C}"/>
              </a:ext>
            </a:extLst>
          </p:cNvPr>
          <p:cNvSpPr/>
          <p:nvPr/>
        </p:nvSpPr>
        <p:spPr>
          <a:xfrm>
            <a:off x="546243" y="1487366"/>
            <a:ext cx="11043006" cy="1047749"/>
          </a:xfrm>
          <a:prstGeom prst="rect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1.</a:t>
            </a:r>
            <a:r>
              <a:rPr lang="en-US" altLang="ko-KR" sz="200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en-US" altLang="ko-KR" sz="2400" i="0" dirty="0">
                <a:solidFill>
                  <a:schemeClr val="bg1"/>
                </a:solidFill>
                <a:effectLst/>
                <a:latin typeface="+mj-lt"/>
              </a:rPr>
              <a:t>DirectX12</a:t>
            </a:r>
            <a:r>
              <a:rPr lang="ko-KR" altLang="en-US" sz="2400" i="0" dirty="0">
                <a:solidFill>
                  <a:schemeClr val="bg1"/>
                </a:solidFill>
                <a:effectLst/>
                <a:latin typeface="+mj-lt"/>
              </a:rPr>
              <a:t>를 이용한 </a:t>
            </a:r>
            <a:r>
              <a:rPr lang="en-US" altLang="ko-KR" sz="2400" i="0" dirty="0">
                <a:solidFill>
                  <a:schemeClr val="bg1"/>
                </a:solidFill>
                <a:effectLst/>
                <a:latin typeface="+mj-lt"/>
              </a:rPr>
              <a:t>3d </a:t>
            </a:r>
            <a:r>
              <a:rPr lang="ko-KR" altLang="en-US" sz="2400" i="0" dirty="0">
                <a:solidFill>
                  <a:schemeClr val="bg1"/>
                </a:solidFill>
                <a:effectLst/>
                <a:latin typeface="+mj-lt"/>
              </a:rPr>
              <a:t>게임 제작을 통해 </a:t>
            </a:r>
            <a:r>
              <a:rPr lang="en-US" altLang="ko-KR" sz="2800" b="1" i="0" dirty="0">
                <a:solidFill>
                  <a:schemeClr val="bg1"/>
                </a:solidFill>
                <a:effectLst/>
                <a:latin typeface="+mj-lt"/>
              </a:rPr>
              <a:t>DirectX12 API</a:t>
            </a:r>
            <a:r>
              <a:rPr lang="ko-KR" altLang="en-US" sz="2400" i="0" dirty="0">
                <a:solidFill>
                  <a:schemeClr val="bg1"/>
                </a:solidFill>
                <a:effectLst/>
                <a:latin typeface="+mj-lt"/>
              </a:rPr>
              <a:t>의 이해도 증진</a:t>
            </a:r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 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B7F3E17-5D58-49FE-A028-0A65672D3E8B}"/>
              </a:ext>
            </a:extLst>
          </p:cNvPr>
          <p:cNvSpPr/>
          <p:nvPr/>
        </p:nvSpPr>
        <p:spPr>
          <a:xfrm>
            <a:off x="546243" y="2759822"/>
            <a:ext cx="11043006" cy="1047749"/>
          </a:xfrm>
          <a:prstGeom prst="rect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2.</a:t>
            </a:r>
            <a:r>
              <a:rPr lang="en-US" altLang="ko-KR" sz="240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ko-KR" altLang="en-US" sz="2800" b="1" i="0" dirty="0">
                <a:solidFill>
                  <a:schemeClr val="bg1"/>
                </a:solidFill>
                <a:effectLst/>
                <a:latin typeface="+mj-lt"/>
              </a:rPr>
              <a:t>렌더링 파이프라인</a:t>
            </a:r>
            <a:r>
              <a:rPr lang="ko-KR" altLang="en-US" sz="2400" i="0" dirty="0">
                <a:solidFill>
                  <a:schemeClr val="bg1"/>
                </a:solidFill>
                <a:effectLst/>
                <a:latin typeface="+mj-lt"/>
              </a:rPr>
              <a:t>과 </a:t>
            </a:r>
            <a:r>
              <a:rPr lang="ko-KR" altLang="en-US" sz="2800" b="1" dirty="0" err="1">
                <a:solidFill>
                  <a:schemeClr val="bg1"/>
                </a:solidFill>
                <a:latin typeface="+mj-lt"/>
              </a:rPr>
              <a:t>셰이더</a:t>
            </a:r>
            <a:r>
              <a:rPr lang="ko-KR" altLang="en-US" sz="2400" i="0" dirty="0" err="1">
                <a:solidFill>
                  <a:schemeClr val="bg1"/>
                </a:solidFill>
                <a:effectLst/>
                <a:latin typeface="+mj-lt"/>
              </a:rPr>
              <a:t>를</a:t>
            </a:r>
            <a:r>
              <a:rPr lang="ko-KR" altLang="en-US" sz="2400" i="0" dirty="0">
                <a:solidFill>
                  <a:schemeClr val="bg1"/>
                </a:solidFill>
                <a:effectLst/>
                <a:latin typeface="+mj-lt"/>
              </a:rPr>
              <a:t> 이해하고 조명</a:t>
            </a:r>
            <a:r>
              <a:rPr lang="en-US" altLang="ko-KR" sz="2400" i="0" dirty="0">
                <a:solidFill>
                  <a:schemeClr val="bg1"/>
                </a:solidFill>
                <a:effectLst/>
                <a:latin typeface="+mj-lt"/>
              </a:rPr>
              <a:t>, </a:t>
            </a:r>
            <a:r>
              <a:rPr lang="ko-KR" altLang="en-US" sz="2400" i="0" dirty="0">
                <a:solidFill>
                  <a:schemeClr val="bg1"/>
                </a:solidFill>
                <a:effectLst/>
                <a:latin typeface="+mj-lt"/>
              </a:rPr>
              <a:t>그림자</a:t>
            </a:r>
            <a:r>
              <a:rPr lang="en-US" altLang="ko-KR" sz="2400" i="0" dirty="0">
                <a:solidFill>
                  <a:schemeClr val="bg1"/>
                </a:solidFill>
                <a:effectLst/>
                <a:latin typeface="+mj-lt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+mj-lt"/>
              </a:rPr>
              <a:t>텍스처 매핑을 적용</a:t>
            </a:r>
            <a:r>
              <a:rPr lang="en-US" altLang="ko-KR" sz="240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B283004-6AAA-41EF-8D2C-A65923C6F168}"/>
              </a:ext>
            </a:extLst>
          </p:cNvPr>
          <p:cNvSpPr/>
          <p:nvPr/>
        </p:nvSpPr>
        <p:spPr>
          <a:xfrm>
            <a:off x="546243" y="3985485"/>
            <a:ext cx="11043006" cy="1047749"/>
          </a:xfrm>
          <a:prstGeom prst="rect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3.</a:t>
            </a:r>
            <a:r>
              <a:rPr lang="en-US" altLang="ko-KR" sz="2800" b="1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+mj-lt"/>
              </a:rPr>
              <a:t>플레이어</a:t>
            </a:r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+mj-lt"/>
              </a:rPr>
              <a:t>몬스터 모델에 </a:t>
            </a:r>
            <a:r>
              <a:rPr lang="ko-KR" altLang="en-US" sz="2800" b="1" dirty="0">
                <a:solidFill>
                  <a:schemeClr val="bg1"/>
                </a:solidFill>
                <a:latin typeface="+mj-lt"/>
              </a:rPr>
              <a:t>애니메이션</a:t>
            </a:r>
            <a:r>
              <a:rPr lang="ko-KR" altLang="en-US" sz="2400" dirty="0">
                <a:solidFill>
                  <a:schemeClr val="bg1"/>
                </a:solidFill>
                <a:latin typeface="+mj-lt"/>
              </a:rPr>
              <a:t> 적용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BCF2950-7E4E-4FA7-9E86-40E348EA63FA}"/>
              </a:ext>
            </a:extLst>
          </p:cNvPr>
          <p:cNvSpPr/>
          <p:nvPr/>
        </p:nvSpPr>
        <p:spPr>
          <a:xfrm>
            <a:off x="546243" y="5211148"/>
            <a:ext cx="11043006" cy="1047749"/>
          </a:xfrm>
          <a:prstGeom prst="rect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solidFill>
                  <a:schemeClr val="bg1"/>
                </a:solidFill>
                <a:latin typeface="+mj-lt"/>
              </a:rPr>
              <a:t>4.</a:t>
            </a:r>
            <a:r>
              <a:rPr lang="en-US" altLang="ko-KR" sz="2400" i="0" dirty="0"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ko-KR" altLang="en-US" sz="2400" i="0" dirty="0">
                <a:solidFill>
                  <a:schemeClr val="bg1"/>
                </a:solidFill>
                <a:effectLst/>
                <a:latin typeface="+mj-lt"/>
              </a:rPr>
              <a:t>멀티 플레이를 위한 서버를 </a:t>
            </a:r>
            <a:r>
              <a:rPr lang="en-US" altLang="ko-KR" sz="2800" b="1" i="0" dirty="0">
                <a:solidFill>
                  <a:schemeClr val="bg1"/>
                </a:solidFill>
                <a:effectLst/>
                <a:latin typeface="+mj-lt"/>
              </a:rPr>
              <a:t>TCP</a:t>
            </a:r>
            <a:r>
              <a:rPr lang="ko-KR" altLang="en-US" sz="2800" b="1" i="0" dirty="0">
                <a:solidFill>
                  <a:schemeClr val="bg1"/>
                </a:solidFill>
                <a:effectLst/>
                <a:latin typeface="+mj-lt"/>
              </a:rPr>
              <a:t>소켓</a:t>
            </a:r>
            <a:r>
              <a:rPr lang="ko-KR" altLang="en-US" sz="2400" i="0" dirty="0">
                <a:solidFill>
                  <a:schemeClr val="bg1"/>
                </a:solidFill>
                <a:effectLst/>
                <a:latin typeface="+mj-lt"/>
              </a:rPr>
              <a:t>을 통해 구현 </a:t>
            </a:r>
            <a:endParaRPr lang="ko-KR" alt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8917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318869F-1D06-4ED9-986D-FBA0956D237D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691571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게임소개 및 게임 방법 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게임 컨셉</a:t>
            </a:r>
            <a:endParaRPr lang="ko-KR" alt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56187CC-A9C6-4AF7-8012-27CD58E3E215}"/>
              </a:ext>
            </a:extLst>
          </p:cNvPr>
          <p:cNvSpPr/>
          <p:nvPr/>
        </p:nvSpPr>
        <p:spPr>
          <a:xfrm>
            <a:off x="867508" y="1794434"/>
            <a:ext cx="10486292" cy="19914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</a:rPr>
              <a:t>2</a:t>
            </a:r>
            <a:r>
              <a:rPr lang="ko-KR" altLang="en-US" sz="2800" dirty="0">
                <a:solidFill>
                  <a:schemeClr val="bg1"/>
                </a:solidFill>
              </a:rPr>
              <a:t>명의 플레이어가 </a:t>
            </a:r>
            <a:r>
              <a:rPr lang="ko-KR" altLang="en-US" sz="2800" dirty="0" err="1">
                <a:solidFill>
                  <a:schemeClr val="bg1"/>
                </a:solidFill>
              </a:rPr>
              <a:t>공격스킬</a:t>
            </a:r>
            <a:r>
              <a:rPr lang="en-US" altLang="ko-KR" sz="2800" dirty="0">
                <a:solidFill>
                  <a:schemeClr val="bg1"/>
                </a:solidFill>
              </a:rPr>
              <a:t>, </a:t>
            </a:r>
            <a:r>
              <a:rPr lang="ko-KR" altLang="en-US" sz="2800" dirty="0">
                <a:solidFill>
                  <a:schemeClr val="bg1"/>
                </a:solidFill>
              </a:rPr>
              <a:t>전략을 통해 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</a:rPr>
              <a:t>협동하여 몬스터를 물리치고</a:t>
            </a:r>
            <a:r>
              <a:rPr lang="en-US" altLang="ko-KR" sz="2800" dirty="0">
                <a:solidFill>
                  <a:schemeClr val="bg1"/>
                </a:solidFill>
              </a:rPr>
              <a:t> </a:t>
            </a:r>
            <a:r>
              <a:rPr lang="ko-KR" altLang="en-US" sz="2800" dirty="0">
                <a:solidFill>
                  <a:schemeClr val="bg1"/>
                </a:solidFill>
              </a:rPr>
              <a:t>퀘스트를 해결하는 </a:t>
            </a:r>
            <a:r>
              <a:rPr lang="en-US" altLang="ko-KR" sz="3000" b="1" dirty="0">
                <a:solidFill>
                  <a:schemeClr val="bg1"/>
                </a:solidFill>
              </a:rPr>
              <a:t>2</a:t>
            </a:r>
            <a:r>
              <a:rPr lang="ko-KR" altLang="en-US" sz="3000" b="1" dirty="0">
                <a:solidFill>
                  <a:schemeClr val="bg1"/>
                </a:solidFill>
              </a:rPr>
              <a:t>인 협동 게임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DF22AB-8EE5-4EC2-A4E7-3042DE8809A8}"/>
              </a:ext>
            </a:extLst>
          </p:cNvPr>
          <p:cNvSpPr txBox="1"/>
          <p:nvPr/>
        </p:nvSpPr>
        <p:spPr>
          <a:xfrm>
            <a:off x="371475" y="1450762"/>
            <a:ext cx="1954381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플레이 컨셉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5F96AD5-FA9F-4B7E-B8FB-4EB7C6D11BA6}"/>
              </a:ext>
            </a:extLst>
          </p:cNvPr>
          <p:cNvSpPr/>
          <p:nvPr/>
        </p:nvSpPr>
        <p:spPr>
          <a:xfrm>
            <a:off x="867508" y="4364895"/>
            <a:ext cx="10486292" cy="19914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</a:rPr>
              <a:t>마을 사람에게 </a:t>
            </a:r>
            <a:r>
              <a:rPr lang="ko-KR" altLang="en-US" sz="3000" b="1" dirty="0">
                <a:solidFill>
                  <a:schemeClr val="bg1"/>
                </a:solidFill>
              </a:rPr>
              <a:t>의뢰를 받고 몬스터를 퇴치</a:t>
            </a:r>
            <a:r>
              <a:rPr lang="ko-KR" altLang="en-US" sz="2800" dirty="0">
                <a:solidFill>
                  <a:schemeClr val="bg1"/>
                </a:solidFill>
              </a:rPr>
              <a:t>한다</a:t>
            </a:r>
            <a:endParaRPr lang="en-US" altLang="ko-KR" sz="28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</a:rPr>
              <a:t>(</a:t>
            </a:r>
            <a:r>
              <a:rPr lang="ko-KR" altLang="en-US" sz="2800" dirty="0">
                <a:solidFill>
                  <a:schemeClr val="bg1"/>
                </a:solidFill>
              </a:rPr>
              <a:t>의뢰를 해결하기 위해 중간 </a:t>
            </a:r>
            <a:r>
              <a:rPr lang="ko-KR" altLang="en-US" sz="2800" dirty="0" err="1">
                <a:solidFill>
                  <a:schemeClr val="bg1"/>
                </a:solidFill>
              </a:rPr>
              <a:t>퀘스트들을</a:t>
            </a:r>
            <a:r>
              <a:rPr lang="ko-KR" altLang="en-US" sz="2800" dirty="0">
                <a:solidFill>
                  <a:schemeClr val="bg1"/>
                </a:solidFill>
              </a:rPr>
              <a:t> 수행해야 함</a:t>
            </a:r>
            <a:r>
              <a:rPr lang="en-US" altLang="ko-KR" sz="28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CF9986-61D5-4A29-A62C-25199083D39A}"/>
              </a:ext>
            </a:extLst>
          </p:cNvPr>
          <p:cNvSpPr txBox="1"/>
          <p:nvPr/>
        </p:nvSpPr>
        <p:spPr>
          <a:xfrm>
            <a:off x="371475" y="4021223"/>
            <a:ext cx="1954381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bg1"/>
                </a:solidFill>
              </a:rPr>
              <a:t>스토리 컨셉</a:t>
            </a:r>
          </a:p>
        </p:txBody>
      </p:sp>
    </p:spTree>
    <p:extLst>
      <p:ext uri="{BB962C8B-B14F-4D97-AF65-F5344CB8AC3E}">
        <p14:creationId xmlns:p14="http://schemas.microsoft.com/office/powerpoint/2010/main" val="4044539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318869F-1D06-4ED9-986D-FBA0956D237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게임소개 및 게임 방법 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게임 소개 및 게임 월드</a:t>
            </a:r>
            <a:endParaRPr lang="ko-KR" alt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835DA46-2F32-459D-9256-309F1CA59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946150"/>
            <a:ext cx="5410200" cy="541020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0CCA2767-2A0B-4838-A19A-86182D0D2EBA}"/>
              </a:ext>
            </a:extLst>
          </p:cNvPr>
          <p:cNvCxnSpPr>
            <a:cxnSpLocks/>
          </p:cNvCxnSpPr>
          <p:nvPr/>
        </p:nvCxnSpPr>
        <p:spPr>
          <a:xfrm flipV="1">
            <a:off x="581025" y="6486525"/>
            <a:ext cx="5619750" cy="476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D3954C-C874-45F2-A64F-E51656A99274}"/>
              </a:ext>
            </a:extLst>
          </p:cNvPr>
          <p:cNvSpPr txBox="1"/>
          <p:nvPr/>
        </p:nvSpPr>
        <p:spPr>
          <a:xfrm>
            <a:off x="2928937" y="6486525"/>
            <a:ext cx="923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300m</a:t>
            </a:r>
            <a:endParaRPr lang="ko-KR" altLang="en-US" sz="2000" b="1" dirty="0"/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046CC3FC-D39D-43D0-B8ED-753BC06D1E12}"/>
              </a:ext>
            </a:extLst>
          </p:cNvPr>
          <p:cNvCxnSpPr>
            <a:cxnSpLocks/>
          </p:cNvCxnSpPr>
          <p:nvPr/>
        </p:nvCxnSpPr>
        <p:spPr>
          <a:xfrm flipV="1">
            <a:off x="6248400" y="923863"/>
            <a:ext cx="0" cy="5538789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9EE8AAF-AB07-4E40-AD17-FC512588DB08}"/>
              </a:ext>
            </a:extLst>
          </p:cNvPr>
          <p:cNvSpPr txBox="1"/>
          <p:nvPr/>
        </p:nvSpPr>
        <p:spPr>
          <a:xfrm>
            <a:off x="6248400" y="3451195"/>
            <a:ext cx="923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300m</a:t>
            </a:r>
            <a:endParaRPr lang="ko-KR" altLang="en-US" sz="2000" b="1" dirty="0"/>
          </a:p>
        </p:txBody>
      </p:sp>
      <p:graphicFrame>
        <p:nvGraphicFramePr>
          <p:cNvPr id="20" name="표 20">
            <a:extLst>
              <a:ext uri="{FF2B5EF4-FFF2-40B4-BE49-F238E27FC236}">
                <a16:creationId xmlns:a16="http://schemas.microsoft.com/office/drawing/2014/main" id="{95641226-101A-4599-88D5-DE0197F28F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7894114"/>
              </p:ext>
            </p:extLst>
          </p:nvPr>
        </p:nvGraphicFramePr>
        <p:xfrm>
          <a:off x="6489700" y="3934142"/>
          <a:ext cx="5600698" cy="2151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9500">
                  <a:extLst>
                    <a:ext uri="{9D8B030D-6E8A-4147-A177-3AD203B41FA5}">
                      <a16:colId xmlns:a16="http://schemas.microsoft.com/office/drawing/2014/main" val="489681247"/>
                    </a:ext>
                  </a:extLst>
                </a:gridCol>
                <a:gridCol w="1406077">
                  <a:extLst>
                    <a:ext uri="{9D8B030D-6E8A-4147-A177-3AD203B41FA5}">
                      <a16:colId xmlns:a16="http://schemas.microsoft.com/office/drawing/2014/main" val="1658899197"/>
                    </a:ext>
                  </a:extLst>
                </a:gridCol>
                <a:gridCol w="937073">
                  <a:extLst>
                    <a:ext uri="{9D8B030D-6E8A-4147-A177-3AD203B41FA5}">
                      <a16:colId xmlns:a16="http://schemas.microsoft.com/office/drawing/2014/main" val="1741251797"/>
                    </a:ext>
                  </a:extLst>
                </a:gridCol>
                <a:gridCol w="2178048">
                  <a:extLst>
                    <a:ext uri="{9D8B030D-6E8A-4147-A177-3AD203B41FA5}">
                      <a16:colId xmlns:a16="http://schemas.microsoft.com/office/drawing/2014/main" val="3307345653"/>
                    </a:ext>
                  </a:extLst>
                </a:gridCol>
              </a:tblGrid>
              <a:tr h="6262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좌표계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1 cm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300m </a:t>
                      </a: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이동시간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약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150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초 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(</a:t>
                      </a:r>
                      <a:r>
                        <a:rPr lang="ko-KR" altLang="en-US" sz="1050" b="0" dirty="0">
                          <a:solidFill>
                            <a:schemeClr val="bg1"/>
                          </a:solidFill>
                          <a:latin typeface="+mn-lt"/>
                        </a:rPr>
                        <a:t>뛰었을 때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분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30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초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5065236"/>
                  </a:ext>
                </a:extLst>
              </a:tr>
              <a:tr h="7503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플레이어 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이동속도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걷기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: 80cm/s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뛰기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: 200cm/s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맵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높이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 err="1">
                          <a:solidFill>
                            <a:schemeClr val="bg1"/>
                          </a:solidFill>
                          <a:latin typeface="+mn-lt"/>
                        </a:rPr>
                        <a:t>맵이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 평지이나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,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 계단과 같은 지형 오브젝트 있음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6502861"/>
                  </a:ext>
                </a:extLst>
              </a:tr>
              <a:tr h="62629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퀘스트 간의 간격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약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40m </a:t>
                      </a: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(</a:t>
                      </a:r>
                      <a:r>
                        <a:rPr lang="ko-KR" altLang="en-US" sz="1050" b="0" dirty="0">
                          <a:solidFill>
                            <a:schemeClr val="bg1"/>
                          </a:solidFill>
                          <a:latin typeface="+mn-lt"/>
                        </a:rPr>
                        <a:t>뛰었을 때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20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초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300m </a:t>
                      </a:r>
                    </a:p>
                    <a:p>
                      <a:pPr algn="ctr" latinLnBrk="1"/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이동시간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약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150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초 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(</a:t>
                      </a:r>
                      <a:r>
                        <a:rPr lang="ko-KR" altLang="en-US" sz="1050" b="0" dirty="0">
                          <a:solidFill>
                            <a:schemeClr val="bg1"/>
                          </a:solidFill>
                          <a:latin typeface="+mn-lt"/>
                        </a:rPr>
                        <a:t>뛰었을 때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분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30</a:t>
                      </a:r>
                      <a:r>
                        <a:rPr lang="ko-KR" altLang="en-US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초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</a:rPr>
                        <a:t>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713295"/>
                  </a:ext>
                </a:extLst>
              </a:tr>
            </a:tbl>
          </a:graphicData>
        </a:graphic>
      </p:graphicFrame>
      <p:graphicFrame>
        <p:nvGraphicFramePr>
          <p:cNvPr id="10" name="표 4">
            <a:extLst>
              <a:ext uri="{FF2B5EF4-FFF2-40B4-BE49-F238E27FC236}">
                <a16:creationId xmlns:a16="http://schemas.microsoft.com/office/drawing/2014/main" id="{418DDBB8-6D46-4385-840A-FD5065EFB8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7097597"/>
              </p:ext>
            </p:extLst>
          </p:nvPr>
        </p:nvGraphicFramePr>
        <p:xfrm>
          <a:off x="7015305" y="920923"/>
          <a:ext cx="4795694" cy="1981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82807">
                  <a:extLst>
                    <a:ext uri="{9D8B030D-6E8A-4147-A177-3AD203B41FA5}">
                      <a16:colId xmlns:a16="http://schemas.microsoft.com/office/drawing/2014/main" val="2052980524"/>
                    </a:ext>
                  </a:extLst>
                </a:gridCol>
                <a:gridCol w="2912887">
                  <a:extLst>
                    <a:ext uri="{9D8B030D-6E8A-4147-A177-3AD203B41FA5}">
                      <a16:colId xmlns:a16="http://schemas.microsoft.com/office/drawing/2014/main" val="4128046590"/>
                    </a:ext>
                  </a:extLst>
                </a:gridCol>
              </a:tblGrid>
              <a:tr h="3810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장르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D9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어드벤처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(2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인 협동 전투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670552"/>
                  </a:ext>
                </a:extLst>
              </a:tr>
              <a:tr h="3810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플랫폼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D9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PC</a:t>
                      </a:r>
                      <a:endParaRPr lang="ko-KR" altLang="en-US" sz="2000" b="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018338"/>
                  </a:ext>
                </a:extLst>
              </a:tr>
              <a:tr h="3810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시점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D9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인칭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427487"/>
                  </a:ext>
                </a:extLst>
              </a:tr>
              <a:tr h="3810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플레이 시간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D9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8 ~ 10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3323330"/>
                  </a:ext>
                </a:extLst>
              </a:tr>
              <a:tr h="3810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플레이 인원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CD9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20268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5589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318869F-1D06-4ED9-986D-FBA0956D237D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게임소개 및 게임 방법 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게임 흐름도</a:t>
            </a:r>
            <a:endParaRPr lang="ko-KR" alt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B7668A0-0085-4CAF-AF9F-59921365E2FA}"/>
              </a:ext>
            </a:extLst>
          </p:cNvPr>
          <p:cNvSpPr/>
          <p:nvPr/>
        </p:nvSpPr>
        <p:spPr>
          <a:xfrm>
            <a:off x="182072" y="1676396"/>
            <a:ext cx="2629633" cy="4375150"/>
          </a:xfrm>
          <a:prstGeom prst="rect">
            <a:avLst/>
          </a:prstGeom>
          <a:solidFill>
            <a:srgbClr val="F7CD9F"/>
          </a:solidFill>
          <a:ln w="38100">
            <a:solidFill>
              <a:srgbClr val="CD78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마을사람</a:t>
            </a: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의뢰인</a:t>
            </a:r>
            <a:r>
              <a:rPr lang="en-US" altLang="ko-KR" sz="2000" dirty="0">
                <a:solidFill>
                  <a:schemeClr val="bg1"/>
                </a:solidFill>
              </a:rPr>
              <a:t>)</a:t>
            </a:r>
            <a:r>
              <a:rPr lang="ko-KR" altLang="en-US" sz="2000" dirty="0">
                <a:solidFill>
                  <a:schemeClr val="bg1"/>
                </a:solidFill>
              </a:rPr>
              <a:t>에게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보스 몬스터 퇴치 의뢰를 받음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(</a:t>
            </a:r>
            <a:r>
              <a:rPr lang="ko-KR" altLang="en-US" sz="2000" dirty="0">
                <a:solidFill>
                  <a:schemeClr val="bg1"/>
                </a:solidFill>
              </a:rPr>
              <a:t>보스 몬스터의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위치를 알기 위한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첫번째 퀘스트 수행 장소 알려줌</a:t>
            </a:r>
            <a:r>
              <a:rPr lang="en-US" altLang="ko-KR" sz="2000" dirty="0">
                <a:solidFill>
                  <a:schemeClr val="bg1"/>
                </a:solidFill>
              </a:rPr>
              <a:t>)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47D4B13-5AC4-4381-B196-1C73A5960F7F}"/>
              </a:ext>
            </a:extLst>
          </p:cNvPr>
          <p:cNvSpPr/>
          <p:nvPr/>
        </p:nvSpPr>
        <p:spPr>
          <a:xfrm>
            <a:off x="7313374" y="4436699"/>
            <a:ext cx="1391382" cy="1608497"/>
          </a:xfrm>
          <a:prstGeom prst="rect">
            <a:avLst/>
          </a:prstGeom>
          <a:solidFill>
            <a:srgbClr val="F7CD9F"/>
          </a:solidFill>
          <a:ln w="38100">
            <a:solidFill>
              <a:srgbClr val="CD78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간단한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퍼즐 요소 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해결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2EB7C90-187D-4ED6-BD94-EEB77DE94117}"/>
              </a:ext>
            </a:extLst>
          </p:cNvPr>
          <p:cNvSpPr/>
          <p:nvPr/>
        </p:nvSpPr>
        <p:spPr>
          <a:xfrm>
            <a:off x="3317631" y="2004658"/>
            <a:ext cx="3493477" cy="984738"/>
          </a:xfrm>
          <a:prstGeom prst="rect">
            <a:avLst/>
          </a:prstGeom>
          <a:solidFill>
            <a:srgbClr val="F7CD9F"/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퀘스트 수행 장소로 이동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7D70407-21CC-4E02-9C53-4859B88F95A5}"/>
              </a:ext>
            </a:extLst>
          </p:cNvPr>
          <p:cNvSpPr/>
          <p:nvPr/>
        </p:nvSpPr>
        <p:spPr>
          <a:xfrm>
            <a:off x="3315800" y="3376258"/>
            <a:ext cx="3493477" cy="984738"/>
          </a:xfrm>
          <a:prstGeom prst="rect">
            <a:avLst/>
          </a:prstGeom>
          <a:solidFill>
            <a:srgbClr val="F7CD9F"/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공격 스킬 </a:t>
            </a:r>
            <a:r>
              <a:rPr lang="en-US" altLang="ko-KR" sz="2000" dirty="0">
                <a:solidFill>
                  <a:schemeClr val="bg1"/>
                </a:solidFill>
              </a:rPr>
              <a:t>&amp; </a:t>
            </a:r>
            <a:r>
              <a:rPr lang="ko-KR" altLang="en-US" sz="2000" dirty="0">
                <a:solidFill>
                  <a:schemeClr val="bg1"/>
                </a:solidFill>
              </a:rPr>
              <a:t>협동으로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몬스터 퇴치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4EC58F5-6F30-45A3-BFF9-5C7484247730}"/>
              </a:ext>
            </a:extLst>
          </p:cNvPr>
          <p:cNvSpPr/>
          <p:nvPr/>
        </p:nvSpPr>
        <p:spPr>
          <a:xfrm>
            <a:off x="3315801" y="4747859"/>
            <a:ext cx="3493477" cy="984738"/>
          </a:xfrm>
          <a:prstGeom prst="rect">
            <a:avLst/>
          </a:prstGeom>
          <a:solidFill>
            <a:srgbClr val="F7CD9F"/>
          </a:solidFill>
          <a:ln w="3810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NPC</a:t>
            </a:r>
            <a:r>
              <a:rPr lang="ko-KR" altLang="en-US" sz="2000" dirty="0">
                <a:solidFill>
                  <a:schemeClr val="bg1"/>
                </a:solidFill>
              </a:rPr>
              <a:t>와 대화 후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다음 퀘스트 수행 장소 알려줌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422C265-F723-4A64-9DB7-0DCF931FAB67}"/>
              </a:ext>
            </a:extLst>
          </p:cNvPr>
          <p:cNvSpPr/>
          <p:nvPr/>
        </p:nvSpPr>
        <p:spPr>
          <a:xfrm>
            <a:off x="8954028" y="4443049"/>
            <a:ext cx="1391382" cy="1608497"/>
          </a:xfrm>
          <a:prstGeom prst="rect">
            <a:avLst/>
          </a:prstGeom>
          <a:solidFill>
            <a:srgbClr val="F7CD9F"/>
          </a:solidFill>
          <a:ln w="38100">
            <a:solidFill>
              <a:srgbClr val="CD78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</a:rPr>
              <a:t>보스 퇴치 </a:t>
            </a:r>
            <a:r>
              <a:rPr lang="ko-KR" altLang="en-US" sz="2000" dirty="0">
                <a:solidFill>
                  <a:schemeClr val="bg1"/>
                </a:solidFill>
              </a:rPr>
              <a:t>후 마을로 </a:t>
            </a:r>
            <a:r>
              <a:rPr lang="ko-KR" altLang="en-US" sz="2000" dirty="0" err="1">
                <a:solidFill>
                  <a:schemeClr val="bg1"/>
                </a:solidFill>
              </a:rPr>
              <a:t>리젠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32FAF2E-B8EB-4351-B1C8-5A6B73688C75}"/>
              </a:ext>
            </a:extLst>
          </p:cNvPr>
          <p:cNvSpPr/>
          <p:nvPr/>
        </p:nvSpPr>
        <p:spPr>
          <a:xfrm>
            <a:off x="10594682" y="4435979"/>
            <a:ext cx="1391382" cy="1608497"/>
          </a:xfrm>
          <a:prstGeom prst="rect">
            <a:avLst/>
          </a:prstGeom>
          <a:solidFill>
            <a:srgbClr val="F7CD9F"/>
          </a:solidFill>
          <a:ln w="38100">
            <a:solidFill>
              <a:srgbClr val="CD78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chemeClr val="bg1"/>
                </a:solidFill>
              </a:rPr>
              <a:t>의뢰인과 대화 후 게임 종료</a:t>
            </a:r>
          </a:p>
        </p:txBody>
      </p: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2C27CCD4-F24B-4B80-9437-5D9878C51176}"/>
              </a:ext>
            </a:extLst>
          </p:cNvPr>
          <p:cNvCxnSpPr>
            <a:stCxn id="15" idx="2"/>
            <a:endCxn id="16" idx="0"/>
          </p:cNvCxnSpPr>
          <p:nvPr/>
        </p:nvCxnSpPr>
        <p:spPr>
          <a:xfrm rot="5400000">
            <a:off x="4870024" y="3181912"/>
            <a:ext cx="386862" cy="1831"/>
          </a:xfrm>
          <a:prstGeom prst="bentConnector3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127F5D98-051D-4E3A-BF9E-DAABA03C0D30}"/>
              </a:ext>
            </a:extLst>
          </p:cNvPr>
          <p:cNvCxnSpPr>
            <a:stCxn id="16" idx="2"/>
            <a:endCxn id="17" idx="0"/>
          </p:cNvCxnSpPr>
          <p:nvPr/>
        </p:nvCxnSpPr>
        <p:spPr>
          <a:xfrm>
            <a:off x="5062539" y="4360996"/>
            <a:ext cx="1" cy="38686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01B1034-C09E-4A98-917A-EF20F2E50CE6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810790" y="2497027"/>
            <a:ext cx="506841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16B0596E-60D7-4598-A4A9-779859B51E99}"/>
              </a:ext>
            </a:extLst>
          </p:cNvPr>
          <p:cNvCxnSpPr>
            <a:stCxn id="17" idx="2"/>
            <a:endCxn id="15" idx="0"/>
          </p:cNvCxnSpPr>
          <p:nvPr/>
        </p:nvCxnSpPr>
        <p:spPr>
          <a:xfrm rot="5400000" flipH="1" flipV="1">
            <a:off x="3199485" y="3867713"/>
            <a:ext cx="3727939" cy="1830"/>
          </a:xfrm>
          <a:prstGeom prst="bentConnector5">
            <a:avLst>
              <a:gd name="adj1" fmla="val -6132"/>
              <a:gd name="adj2" fmla="val 108041967"/>
              <a:gd name="adj3" fmla="val 107920"/>
            </a:avLst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9AE2945-DAAC-483C-92BC-1BC2CB9BFAEE}"/>
              </a:ext>
            </a:extLst>
          </p:cNvPr>
          <p:cNvSpPr txBox="1"/>
          <p:nvPr/>
        </p:nvSpPr>
        <p:spPr>
          <a:xfrm>
            <a:off x="5485812" y="1307783"/>
            <a:ext cx="1498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r>
              <a:rPr lang="ko-KR" altLang="en-US" sz="2000" b="1" dirty="0">
                <a:solidFill>
                  <a:schemeClr val="accent1">
                    <a:lumMod val="50000"/>
                  </a:schemeClr>
                </a:solidFill>
              </a:rPr>
              <a:t>번 반복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C57FC57F-DA4F-4979-95FC-82ED94C27AFE}"/>
              </a:ext>
            </a:extLst>
          </p:cNvPr>
          <p:cNvCxnSpPr>
            <a:stCxn id="17" idx="3"/>
            <a:endCxn id="14" idx="1"/>
          </p:cNvCxnSpPr>
          <p:nvPr/>
        </p:nvCxnSpPr>
        <p:spPr>
          <a:xfrm>
            <a:off x="6809278" y="5240228"/>
            <a:ext cx="504096" cy="72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53C02CD4-85E9-49FD-9110-704F6E1C0A4E}"/>
              </a:ext>
            </a:extLst>
          </p:cNvPr>
          <p:cNvCxnSpPr>
            <a:stCxn id="14" idx="3"/>
            <a:endCxn id="18" idx="1"/>
          </p:cNvCxnSpPr>
          <p:nvPr/>
        </p:nvCxnSpPr>
        <p:spPr>
          <a:xfrm>
            <a:off x="8704756" y="5240948"/>
            <a:ext cx="249272" cy="635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E3B62B67-C9B1-4373-AED3-FF0AC097DCF0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 flipV="1">
            <a:off x="10345410" y="5240228"/>
            <a:ext cx="249272" cy="707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CC0E588A-2968-4BE6-9DE8-BC332EE55B4C}"/>
              </a:ext>
            </a:extLst>
          </p:cNvPr>
          <p:cNvSpPr/>
          <p:nvPr/>
        </p:nvSpPr>
        <p:spPr>
          <a:xfrm>
            <a:off x="8107976" y="1298823"/>
            <a:ext cx="3901952" cy="1608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chemeClr val="bg1"/>
                </a:solidFill>
              </a:rPr>
              <a:t>NPC: 3</a:t>
            </a:r>
            <a:r>
              <a:rPr lang="ko-KR" altLang="en-US" sz="2000" b="1" dirty="0">
                <a:solidFill>
                  <a:schemeClr val="bg1"/>
                </a:solidFill>
              </a:rPr>
              <a:t>명</a:t>
            </a:r>
            <a:endParaRPr lang="en-US" altLang="ko-KR" sz="2000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chemeClr val="bg1"/>
                </a:solidFill>
              </a:rPr>
              <a:t>퀘스트</a:t>
            </a:r>
            <a:r>
              <a:rPr lang="en-US" altLang="ko-KR" sz="2000" b="1" dirty="0">
                <a:solidFill>
                  <a:schemeClr val="bg1"/>
                </a:solidFill>
              </a:rPr>
              <a:t>: 3</a:t>
            </a:r>
            <a:r>
              <a:rPr lang="ko-KR" altLang="en-US" sz="2000" b="1" dirty="0">
                <a:solidFill>
                  <a:schemeClr val="bg1"/>
                </a:solidFill>
              </a:rPr>
              <a:t>개</a:t>
            </a:r>
            <a:r>
              <a:rPr lang="en-US" altLang="ko-KR" sz="2000" b="1" dirty="0">
                <a:solidFill>
                  <a:schemeClr val="bg1"/>
                </a:solidFill>
              </a:rPr>
              <a:t> (</a:t>
            </a:r>
            <a:r>
              <a:rPr lang="ko-KR" altLang="en-US" sz="2000" b="1" dirty="0">
                <a:solidFill>
                  <a:schemeClr val="bg1"/>
                </a:solidFill>
              </a:rPr>
              <a:t>의뢰 </a:t>
            </a:r>
            <a:r>
              <a:rPr lang="en-US" altLang="ko-KR" sz="2000" b="1" dirty="0">
                <a:solidFill>
                  <a:schemeClr val="bg1"/>
                </a:solidFill>
              </a:rPr>
              <a:t>1</a:t>
            </a:r>
            <a:r>
              <a:rPr lang="ko-KR" altLang="en-US" sz="2000" b="1" dirty="0">
                <a:solidFill>
                  <a:schemeClr val="bg1"/>
                </a:solidFill>
              </a:rPr>
              <a:t>개 </a:t>
            </a:r>
            <a:r>
              <a:rPr lang="en-US" altLang="ko-KR" sz="2000" b="1" dirty="0">
                <a:solidFill>
                  <a:schemeClr val="bg1"/>
                </a:solidFill>
              </a:rPr>
              <a:t>+ </a:t>
            </a:r>
            <a:r>
              <a:rPr lang="ko-KR" altLang="en-US" sz="2000" b="1" dirty="0">
                <a:solidFill>
                  <a:schemeClr val="bg1"/>
                </a:solidFill>
              </a:rPr>
              <a:t>의뢰를 해결하기 위한 서브 퀘스트 </a:t>
            </a:r>
            <a:r>
              <a:rPr lang="en-US" altLang="ko-KR" sz="2000" b="1" dirty="0">
                <a:solidFill>
                  <a:schemeClr val="bg1"/>
                </a:solidFill>
              </a:rPr>
              <a:t>2</a:t>
            </a:r>
            <a:r>
              <a:rPr lang="ko-KR" altLang="en-US" sz="2000" b="1" dirty="0">
                <a:solidFill>
                  <a:schemeClr val="bg1"/>
                </a:solidFill>
              </a:rPr>
              <a:t>개</a:t>
            </a:r>
            <a:r>
              <a:rPr lang="en-US" altLang="ko-KR" sz="2000" b="1" dirty="0">
                <a:solidFill>
                  <a:schemeClr val="bg1"/>
                </a:solidFill>
              </a:rPr>
              <a:t>)</a:t>
            </a:r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6590DF03-F2B2-42A5-849A-9DD67E8E5811}"/>
              </a:ext>
            </a:extLst>
          </p:cNvPr>
          <p:cNvCxnSpPr>
            <a:stCxn id="16" idx="3"/>
            <a:endCxn id="15" idx="3"/>
          </p:cNvCxnSpPr>
          <p:nvPr/>
        </p:nvCxnSpPr>
        <p:spPr>
          <a:xfrm flipV="1">
            <a:off x="6809277" y="2497027"/>
            <a:ext cx="1831" cy="1371600"/>
          </a:xfrm>
          <a:prstGeom prst="bentConnector3">
            <a:avLst>
              <a:gd name="adj1" fmla="val 39991043"/>
            </a:avLst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E055D55-7C17-4147-8D09-6569AD9CD261}"/>
              </a:ext>
            </a:extLst>
          </p:cNvPr>
          <p:cNvSpPr txBox="1"/>
          <p:nvPr/>
        </p:nvSpPr>
        <p:spPr>
          <a:xfrm>
            <a:off x="7528633" y="3089369"/>
            <a:ext cx="960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C00000"/>
                </a:solidFill>
              </a:rPr>
              <a:t>사망 시</a:t>
            </a:r>
          </a:p>
        </p:txBody>
      </p:sp>
    </p:spTree>
    <p:extLst>
      <p:ext uri="{BB962C8B-B14F-4D97-AF65-F5344CB8AC3E}">
        <p14:creationId xmlns:p14="http://schemas.microsoft.com/office/powerpoint/2010/main" val="2357193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318869F-1D06-4ED9-986D-FBA0956D237D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218842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게임소개 및 게임 방법 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플레이어</a:t>
            </a:r>
            <a:endParaRPr lang="ko-KR" alt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11" name="표 20">
            <a:extLst>
              <a:ext uri="{FF2B5EF4-FFF2-40B4-BE49-F238E27FC236}">
                <a16:creationId xmlns:a16="http://schemas.microsoft.com/office/drawing/2014/main" id="{A6C5920A-8E6D-4F05-8C0C-D9D78E602F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0751824"/>
              </p:ext>
            </p:extLst>
          </p:nvPr>
        </p:nvGraphicFramePr>
        <p:xfrm>
          <a:off x="5511800" y="2881036"/>
          <a:ext cx="5243130" cy="31946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1818">
                  <a:extLst>
                    <a:ext uri="{9D8B030D-6E8A-4147-A177-3AD203B41FA5}">
                      <a16:colId xmlns:a16="http://schemas.microsoft.com/office/drawing/2014/main" val="489681247"/>
                    </a:ext>
                  </a:extLst>
                </a:gridCol>
                <a:gridCol w="3581312">
                  <a:extLst>
                    <a:ext uri="{9D8B030D-6E8A-4147-A177-3AD203B41FA5}">
                      <a16:colId xmlns:a16="http://schemas.microsoft.com/office/drawing/2014/main" val="1658899197"/>
                    </a:ext>
                  </a:extLst>
                </a:gridCol>
              </a:tblGrid>
              <a:tr h="11349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lt"/>
                        </a:rPr>
                        <a:t>공격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근접공격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종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, 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스킬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공격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종</a:t>
                      </a:r>
                      <a:endParaRPr lang="en-US" altLang="ko-KR" sz="2000" b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9106987"/>
                  </a:ext>
                </a:extLst>
              </a:tr>
              <a:tr h="20597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lt"/>
                        </a:rPr>
                        <a:t>애니메이션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2000" b="1" dirty="0">
                          <a:solidFill>
                            <a:schemeClr val="bg1"/>
                          </a:solidFill>
                          <a:latin typeface="+mn-lt"/>
                        </a:rPr>
                        <a:t>10</a:t>
                      </a:r>
                      <a:r>
                        <a:rPr lang="ko-KR" altLang="en-US" sz="2000" b="1" dirty="0">
                          <a:solidFill>
                            <a:schemeClr val="bg1"/>
                          </a:solidFill>
                          <a:latin typeface="+mn-lt"/>
                        </a:rPr>
                        <a:t>종</a:t>
                      </a:r>
                      <a:endParaRPr lang="en-US" altLang="ko-KR" sz="2000" b="1" dirty="0">
                        <a:solidFill>
                          <a:schemeClr val="bg1"/>
                        </a:solidFill>
                        <a:latin typeface="+mn-lt"/>
                      </a:endParaRP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서있기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걷기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뛰기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, </a:t>
                      </a:r>
                    </a:p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근접공격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종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스킬 공격 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종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, 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상호작용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피격</a:t>
                      </a:r>
                      <a:r>
                        <a:rPr lang="en-US" altLang="ko-KR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, </a:t>
                      </a:r>
                      <a:r>
                        <a:rPr lang="ko-KR" altLang="en-US" sz="2000" b="0" dirty="0">
                          <a:solidFill>
                            <a:schemeClr val="bg1"/>
                          </a:solidFill>
                          <a:latin typeface="+mn-lt"/>
                        </a:rPr>
                        <a:t>사망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570244"/>
                  </a:ext>
                </a:extLst>
              </a:tr>
            </a:tbl>
          </a:graphicData>
        </a:graphic>
      </p:graphicFrame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7638FB5-6AAA-4878-87D8-B009EFEC7685}"/>
              </a:ext>
            </a:extLst>
          </p:cNvPr>
          <p:cNvSpPr/>
          <p:nvPr/>
        </p:nvSpPr>
        <p:spPr>
          <a:xfrm>
            <a:off x="8767354" y="1331906"/>
            <a:ext cx="3146566" cy="10477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“</a:t>
            </a:r>
            <a:r>
              <a:rPr lang="ko-KR" altLang="en-US" sz="2000" b="1" dirty="0">
                <a:solidFill>
                  <a:schemeClr val="bg1"/>
                </a:solidFill>
              </a:rPr>
              <a:t>플레이어 </a:t>
            </a:r>
            <a:r>
              <a:rPr lang="en-US" altLang="ko-KR" sz="2000" b="1" dirty="0">
                <a:solidFill>
                  <a:schemeClr val="bg1"/>
                </a:solidFill>
              </a:rPr>
              <a:t>2</a:t>
            </a:r>
            <a:r>
              <a:rPr lang="ko-KR" altLang="en-US" sz="2000" b="1" dirty="0">
                <a:solidFill>
                  <a:schemeClr val="bg1"/>
                </a:solidFill>
              </a:rPr>
              <a:t>명이서 협동하여 의뢰를 해결하자</a:t>
            </a:r>
            <a:r>
              <a:rPr lang="en-US" altLang="ko-KR" sz="2000" b="1" dirty="0">
                <a:solidFill>
                  <a:schemeClr val="bg1"/>
                </a:solidFill>
              </a:rPr>
              <a:t>!”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3" name="그림 2" descr="장난감, 실내, 인형이(가) 표시된 사진&#10;&#10;자동 생성된 설명">
            <a:extLst>
              <a:ext uri="{FF2B5EF4-FFF2-40B4-BE49-F238E27FC236}">
                <a16:creationId xmlns:a16="http://schemas.microsoft.com/office/drawing/2014/main" id="{C5941D26-7CBC-43D6-9C5A-7C488D9301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350" y="1331906"/>
            <a:ext cx="3172268" cy="533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305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318869F-1D06-4ED9-986D-FBA0956D237D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게임소개 및 게임 방법 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몬스터 및 건물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자연물</a:t>
            </a:r>
            <a:endParaRPr lang="en-US" altLang="ko-KR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7F28AAA-524F-4531-A4F9-7794612FC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569" y="2285708"/>
            <a:ext cx="2262750" cy="17447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BCE3372-446F-41A8-BEE1-BA9BB2A0A2B7}"/>
              </a:ext>
            </a:extLst>
          </p:cNvPr>
          <p:cNvSpPr txBox="1"/>
          <p:nvPr/>
        </p:nvSpPr>
        <p:spPr>
          <a:xfrm>
            <a:off x="1396518" y="1612994"/>
            <a:ext cx="854721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보스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CA503A-C090-4BBA-A487-FECB9D701438}"/>
              </a:ext>
            </a:extLst>
          </p:cNvPr>
          <p:cNvSpPr txBox="1"/>
          <p:nvPr/>
        </p:nvSpPr>
        <p:spPr>
          <a:xfrm>
            <a:off x="5289173" y="1576091"/>
            <a:ext cx="133179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몬스터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5BC170-2B72-4FBC-A82B-8AAC53CC6874}"/>
              </a:ext>
            </a:extLst>
          </p:cNvPr>
          <p:cNvSpPr txBox="1"/>
          <p:nvPr/>
        </p:nvSpPr>
        <p:spPr>
          <a:xfrm>
            <a:off x="9211659" y="1629585"/>
            <a:ext cx="2142141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맵 오브젝트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151E1C8A-FDCF-4531-BD75-6FD0F44DD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581" y="2316261"/>
            <a:ext cx="3620295" cy="2552470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EAF4D4AB-3130-4461-8AE8-49511C5F22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543" y="2283081"/>
            <a:ext cx="3441654" cy="292176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2BDFE255-1422-4420-8702-0060B91419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084" y="4632247"/>
            <a:ext cx="1296984" cy="1724103"/>
          </a:xfrm>
          <a:prstGeom prst="rect">
            <a:avLst/>
          </a:prstGeom>
        </p:spPr>
      </p:pic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86D7C5D-62FB-4C06-9F30-D6BA93F60210}"/>
              </a:ext>
            </a:extLst>
          </p:cNvPr>
          <p:cNvCxnSpPr/>
          <p:nvPr/>
        </p:nvCxnSpPr>
        <p:spPr>
          <a:xfrm>
            <a:off x="3918857" y="1191986"/>
            <a:ext cx="0" cy="5666014"/>
          </a:xfrm>
          <a:prstGeom prst="line">
            <a:avLst/>
          </a:prstGeom>
          <a:ln w="1905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DAB8535-F922-458A-9344-A274886FBF42}"/>
              </a:ext>
            </a:extLst>
          </p:cNvPr>
          <p:cNvCxnSpPr/>
          <p:nvPr/>
        </p:nvCxnSpPr>
        <p:spPr>
          <a:xfrm>
            <a:off x="8317545" y="1191986"/>
            <a:ext cx="0" cy="5666014"/>
          </a:xfrm>
          <a:prstGeom prst="line">
            <a:avLst/>
          </a:prstGeom>
          <a:ln w="19050">
            <a:solidFill>
              <a:schemeClr val="tx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제목 1">
            <a:extLst>
              <a:ext uri="{FF2B5EF4-FFF2-40B4-BE49-F238E27FC236}">
                <a16:creationId xmlns:a16="http://schemas.microsoft.com/office/drawing/2014/main" id="{1E7129F4-3464-4247-BF9F-E04C99855567}"/>
              </a:ext>
            </a:extLst>
          </p:cNvPr>
          <p:cNvSpPr txBox="1">
            <a:spLocks/>
          </p:cNvSpPr>
          <p:nvPr/>
        </p:nvSpPr>
        <p:spPr>
          <a:xfrm>
            <a:off x="1144609" y="5351715"/>
            <a:ext cx="3027002" cy="88446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선인장 보스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체력</a:t>
            </a: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500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애니메이션 </a:t>
            </a: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종</a:t>
            </a:r>
            <a:endParaRPr lang="en-US" altLang="ko-KR" sz="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제목 1">
            <a:extLst>
              <a:ext uri="{FF2B5EF4-FFF2-40B4-BE49-F238E27FC236}">
                <a16:creationId xmlns:a16="http://schemas.microsoft.com/office/drawing/2014/main" id="{E436D34B-44F4-4E07-AE69-DF30629E1814}"/>
              </a:ext>
            </a:extLst>
          </p:cNvPr>
          <p:cNvSpPr txBox="1">
            <a:spLocks/>
          </p:cNvSpPr>
          <p:nvPr/>
        </p:nvSpPr>
        <p:spPr>
          <a:xfrm>
            <a:off x="5987135" y="5097886"/>
            <a:ext cx="2623465" cy="88446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미니 선인장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체력</a:t>
            </a: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50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애니메이션 </a:t>
            </a: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종</a:t>
            </a:r>
            <a:endParaRPr lang="en-US" altLang="ko-KR" sz="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제목 1">
            <a:extLst>
              <a:ext uri="{FF2B5EF4-FFF2-40B4-BE49-F238E27FC236}">
                <a16:creationId xmlns:a16="http://schemas.microsoft.com/office/drawing/2014/main" id="{54E698DE-7DBD-4AC7-A808-EAB61A71716C}"/>
              </a:ext>
            </a:extLst>
          </p:cNvPr>
          <p:cNvSpPr txBox="1">
            <a:spLocks/>
          </p:cNvSpPr>
          <p:nvPr/>
        </p:nvSpPr>
        <p:spPr>
          <a:xfrm>
            <a:off x="6461959" y="2877589"/>
            <a:ext cx="2623465" cy="88446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미라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체력</a:t>
            </a: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150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애니메이션 </a:t>
            </a: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종</a:t>
            </a:r>
            <a:endParaRPr lang="en-US" altLang="ko-KR" sz="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제목 1">
            <a:extLst>
              <a:ext uri="{FF2B5EF4-FFF2-40B4-BE49-F238E27FC236}">
                <a16:creationId xmlns:a16="http://schemas.microsoft.com/office/drawing/2014/main" id="{9F2FC2AB-0883-4530-BB98-5905902471AA}"/>
              </a:ext>
            </a:extLst>
          </p:cNvPr>
          <p:cNvSpPr txBox="1">
            <a:spLocks/>
          </p:cNvSpPr>
          <p:nvPr/>
        </p:nvSpPr>
        <p:spPr>
          <a:xfrm>
            <a:off x="9268874" y="4888913"/>
            <a:ext cx="1110836" cy="116994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건물</a:t>
            </a:r>
            <a:endParaRPr lang="en-US" altLang="ko-KR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울타리</a:t>
            </a:r>
            <a:endParaRPr lang="en-US" altLang="ko-KR" sz="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00000"/>
              </a:lnSpc>
            </a:pPr>
            <a:r>
              <a:rPr lang="en-US" altLang="ko-KR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sz="1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민가</a:t>
            </a:r>
            <a:endParaRPr lang="en-US" altLang="ko-KR" sz="1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7B825B0-2511-48FE-98CC-18D9E8142FCF}"/>
              </a:ext>
            </a:extLst>
          </p:cNvPr>
          <p:cNvSpPr txBox="1"/>
          <p:nvPr/>
        </p:nvSpPr>
        <p:spPr>
          <a:xfrm>
            <a:off x="10345199" y="4868731"/>
            <a:ext cx="103447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자연물</a:t>
            </a:r>
            <a:endParaRPr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선인장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</a:t>
            </a:r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풀</a:t>
            </a:r>
            <a:r>
              <a:rPr lang="en-US" altLang="ko-KR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돌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5250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CBBA1F5-B113-4D4D-AB1E-5BCAB05E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C339B1-0600-4FE1-927C-115819F8FB24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318869F-1D06-4ED9-986D-FBA0956D237D}"/>
              </a:ext>
            </a:extLst>
          </p:cNvPr>
          <p:cNvSpPr txBox="1">
            <a:spLocks/>
          </p:cNvSpPr>
          <p:nvPr/>
        </p:nvSpPr>
        <p:spPr>
          <a:xfrm>
            <a:off x="371475" y="323845"/>
            <a:ext cx="11125199" cy="104774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</a:t>
            </a:r>
            <a:r>
              <a:rPr lang="ko-KR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게임소개 및 게임 방법 </a:t>
            </a:r>
            <a:r>
              <a:rPr lang="en-US" altLang="ko-K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조작법</a:t>
            </a:r>
            <a:endParaRPr lang="en-US" altLang="ko-KR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19F63896-F60C-43D3-B210-B7F4BACB03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0" t="21898" r="22620" b="4334"/>
          <a:stretch/>
        </p:blipFill>
        <p:spPr bwMode="auto">
          <a:xfrm>
            <a:off x="390697" y="2026808"/>
            <a:ext cx="8640054" cy="367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3598D76-6074-4E99-BAD5-2AE91D96D2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33" t="12549" r="25612" b="12493"/>
          <a:stretch/>
        </p:blipFill>
        <p:spPr>
          <a:xfrm>
            <a:off x="9804234" y="2342779"/>
            <a:ext cx="1948254" cy="304528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22434E2-20DE-4574-B586-53D375679766}"/>
              </a:ext>
            </a:extLst>
          </p:cNvPr>
          <p:cNvSpPr/>
          <p:nvPr/>
        </p:nvSpPr>
        <p:spPr>
          <a:xfrm>
            <a:off x="1909587" y="3106598"/>
            <a:ext cx="518400" cy="531018"/>
          </a:xfrm>
          <a:prstGeom prst="rect">
            <a:avLst/>
          </a:prstGeom>
          <a:solidFill>
            <a:srgbClr val="F6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0768615-D66B-488E-AF68-C7DAFE17C777}"/>
              </a:ext>
            </a:extLst>
          </p:cNvPr>
          <p:cNvSpPr/>
          <p:nvPr/>
        </p:nvSpPr>
        <p:spPr>
          <a:xfrm>
            <a:off x="2047699" y="3759851"/>
            <a:ext cx="518400" cy="531018"/>
          </a:xfrm>
          <a:prstGeom prst="rect">
            <a:avLst/>
          </a:prstGeom>
          <a:solidFill>
            <a:srgbClr val="F6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B6FF09D-339F-4D83-A869-612FF5388C0B}"/>
              </a:ext>
            </a:extLst>
          </p:cNvPr>
          <p:cNvSpPr/>
          <p:nvPr/>
        </p:nvSpPr>
        <p:spPr>
          <a:xfrm>
            <a:off x="1452387" y="3759851"/>
            <a:ext cx="518400" cy="531018"/>
          </a:xfrm>
          <a:prstGeom prst="rect">
            <a:avLst/>
          </a:prstGeom>
          <a:solidFill>
            <a:srgbClr val="F6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FE95C25-94CE-4F6E-8381-E1BFA5D10169}"/>
              </a:ext>
            </a:extLst>
          </p:cNvPr>
          <p:cNvSpPr/>
          <p:nvPr/>
        </p:nvSpPr>
        <p:spPr>
          <a:xfrm>
            <a:off x="2643011" y="3759851"/>
            <a:ext cx="518400" cy="531018"/>
          </a:xfrm>
          <a:prstGeom prst="rect">
            <a:avLst/>
          </a:prstGeom>
          <a:solidFill>
            <a:srgbClr val="F6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0DA13D-68A8-49C2-B68B-A85980FB5FB7}"/>
              </a:ext>
            </a:extLst>
          </p:cNvPr>
          <p:cNvSpPr/>
          <p:nvPr/>
        </p:nvSpPr>
        <p:spPr>
          <a:xfrm>
            <a:off x="1023762" y="2454136"/>
            <a:ext cx="518400" cy="531018"/>
          </a:xfrm>
          <a:prstGeom prst="rect">
            <a:avLst/>
          </a:prstGeom>
          <a:solidFill>
            <a:srgbClr val="00B0F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5B8F599-4977-42AA-9485-098AB359C78E}"/>
              </a:ext>
            </a:extLst>
          </p:cNvPr>
          <p:cNvSpPr/>
          <p:nvPr/>
        </p:nvSpPr>
        <p:spPr>
          <a:xfrm>
            <a:off x="1621456" y="2453345"/>
            <a:ext cx="518400" cy="531018"/>
          </a:xfrm>
          <a:prstGeom prst="rect">
            <a:avLst/>
          </a:prstGeom>
          <a:solidFill>
            <a:srgbClr val="00B0F0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6F5FA9C3-BCD4-46A2-9FB8-A2BECC0C70F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53319" y="1828315"/>
            <a:ext cx="681299" cy="568763"/>
          </a:xfrm>
          <a:prstGeom prst="curvedConnector3">
            <a:avLst>
              <a:gd name="adj1" fmla="val 97534"/>
            </a:avLst>
          </a:prstGeom>
          <a:ln w="76200">
            <a:solidFill>
              <a:srgbClr val="C00000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101425F-6684-4823-BFDA-6287EB0660A8}"/>
              </a:ext>
            </a:extLst>
          </p:cNvPr>
          <p:cNvSpPr txBox="1"/>
          <p:nvPr/>
        </p:nvSpPr>
        <p:spPr>
          <a:xfrm>
            <a:off x="2427987" y="1585390"/>
            <a:ext cx="2020188" cy="40011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1/2: </a:t>
            </a:r>
            <a:r>
              <a:rPr lang="ko-KR" altLang="en-US" sz="2000" b="1" dirty="0">
                <a:solidFill>
                  <a:schemeClr val="bg1"/>
                </a:solidFill>
              </a:rPr>
              <a:t>스킬 공격</a:t>
            </a:r>
          </a:p>
        </p:txBody>
      </p: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8B462C19-45E4-4072-A72B-F61A1B151EDC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>
            <a:off x="1534516" y="5056902"/>
            <a:ext cx="1538416" cy="6350"/>
          </a:xfrm>
          <a:prstGeom prst="curvedConnector3">
            <a:avLst>
              <a:gd name="adj1" fmla="val 50000"/>
            </a:avLst>
          </a:prstGeom>
          <a:ln w="76200">
            <a:solidFill>
              <a:srgbClr val="C00000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B854EBF-D683-4218-AF5C-4E53CDFEF14C}"/>
              </a:ext>
            </a:extLst>
          </p:cNvPr>
          <p:cNvSpPr txBox="1"/>
          <p:nvPr/>
        </p:nvSpPr>
        <p:spPr>
          <a:xfrm>
            <a:off x="1704129" y="5873929"/>
            <a:ext cx="1791546" cy="40011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w/a/s/d:</a:t>
            </a:r>
            <a:r>
              <a:rPr lang="ko-KR" altLang="en-US" sz="2000" b="1" dirty="0">
                <a:solidFill>
                  <a:schemeClr val="bg1"/>
                </a:solidFill>
              </a:rPr>
              <a:t> 이동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8BAAA92-B185-4C5D-9366-F4684F7DA35F}"/>
              </a:ext>
            </a:extLst>
          </p:cNvPr>
          <p:cNvSpPr/>
          <p:nvPr/>
        </p:nvSpPr>
        <p:spPr>
          <a:xfrm>
            <a:off x="436387" y="4413901"/>
            <a:ext cx="1261392" cy="531018"/>
          </a:xfrm>
          <a:prstGeom prst="rect">
            <a:avLst/>
          </a:prstGeom>
          <a:solidFill>
            <a:srgbClr val="FF8B8B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구부러짐 28">
            <a:extLst>
              <a:ext uri="{FF2B5EF4-FFF2-40B4-BE49-F238E27FC236}">
                <a16:creationId xmlns:a16="http://schemas.microsoft.com/office/drawing/2014/main" id="{AD0DF5B5-837C-44AA-9796-91D84DE5CD3B}"/>
              </a:ext>
            </a:extLst>
          </p:cNvPr>
          <p:cNvCxnSpPr>
            <a:cxnSpLocks/>
          </p:cNvCxnSpPr>
          <p:nvPr/>
        </p:nvCxnSpPr>
        <p:spPr>
          <a:xfrm rot="5400000">
            <a:off x="198276" y="5118121"/>
            <a:ext cx="800427" cy="454023"/>
          </a:xfrm>
          <a:prstGeom prst="curvedConnector3">
            <a:avLst>
              <a:gd name="adj1" fmla="val 50000"/>
            </a:avLst>
          </a:prstGeom>
          <a:ln w="76200">
            <a:solidFill>
              <a:srgbClr val="C00000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1F7D4C8-6643-4878-BC6D-3792647C9D87}"/>
              </a:ext>
            </a:extLst>
          </p:cNvPr>
          <p:cNvSpPr txBox="1"/>
          <p:nvPr/>
        </p:nvSpPr>
        <p:spPr>
          <a:xfrm>
            <a:off x="71997" y="5819706"/>
            <a:ext cx="1387170" cy="40011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shift: </a:t>
            </a:r>
            <a:r>
              <a:rPr lang="ko-KR" altLang="en-US" sz="2000" b="1" dirty="0">
                <a:solidFill>
                  <a:schemeClr val="bg1"/>
                </a:solidFill>
              </a:rPr>
              <a:t>뛰기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82A40884-955D-48B4-8ADA-0C43FEBBEE1B}"/>
              </a:ext>
            </a:extLst>
          </p:cNvPr>
          <p:cNvSpPr/>
          <p:nvPr/>
        </p:nvSpPr>
        <p:spPr>
          <a:xfrm>
            <a:off x="3229341" y="3761755"/>
            <a:ext cx="518400" cy="531018"/>
          </a:xfrm>
          <a:prstGeom prst="rect">
            <a:avLst/>
          </a:prstGeom>
          <a:solidFill>
            <a:srgbClr val="F47FFD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5" name="연결선: 구부러짐 54">
            <a:extLst>
              <a:ext uri="{FF2B5EF4-FFF2-40B4-BE49-F238E27FC236}">
                <a16:creationId xmlns:a16="http://schemas.microsoft.com/office/drawing/2014/main" id="{A2B75911-BA2A-4394-8FEC-97C36F83D6F3}"/>
              </a:ext>
            </a:extLst>
          </p:cNvPr>
          <p:cNvCxnSpPr>
            <a:cxnSpLocks/>
          </p:cNvCxnSpPr>
          <p:nvPr/>
        </p:nvCxnSpPr>
        <p:spPr>
          <a:xfrm flipV="1">
            <a:off x="3747741" y="4025360"/>
            <a:ext cx="512764" cy="1"/>
          </a:xfrm>
          <a:prstGeom prst="curvedConnector3">
            <a:avLst>
              <a:gd name="adj1" fmla="val 50000"/>
            </a:avLst>
          </a:prstGeom>
          <a:ln w="76200">
            <a:solidFill>
              <a:srgbClr val="C00000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B0B1E514-AFFA-4098-9E96-4D916F52E25C}"/>
              </a:ext>
            </a:extLst>
          </p:cNvPr>
          <p:cNvSpPr txBox="1"/>
          <p:nvPr/>
        </p:nvSpPr>
        <p:spPr>
          <a:xfrm>
            <a:off x="4292605" y="3825305"/>
            <a:ext cx="1463959" cy="400110"/>
          </a:xfrm>
          <a:prstGeom prst="rect">
            <a:avLst/>
          </a:prstGeom>
          <a:solidFill>
            <a:schemeClr val="tx1"/>
          </a:solidFill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F: </a:t>
            </a:r>
            <a:r>
              <a:rPr lang="ko-KR" altLang="en-US" sz="2000" b="1" dirty="0">
                <a:solidFill>
                  <a:schemeClr val="bg1"/>
                </a:solidFill>
              </a:rPr>
              <a:t>상호작용</a:t>
            </a:r>
          </a:p>
        </p:txBody>
      </p:sp>
      <p:sp>
        <p:nvSpPr>
          <p:cNvPr id="59" name="자유형: 도형 58">
            <a:extLst>
              <a:ext uri="{FF2B5EF4-FFF2-40B4-BE49-F238E27FC236}">
                <a16:creationId xmlns:a16="http://schemas.microsoft.com/office/drawing/2014/main" id="{AF1F471B-75E7-4186-9A20-476A00B376D8}"/>
              </a:ext>
            </a:extLst>
          </p:cNvPr>
          <p:cNvSpPr/>
          <p:nvPr/>
        </p:nvSpPr>
        <p:spPr>
          <a:xfrm>
            <a:off x="9874364" y="2888677"/>
            <a:ext cx="890683" cy="914400"/>
          </a:xfrm>
          <a:custGeom>
            <a:avLst/>
            <a:gdLst>
              <a:gd name="connsiteX0" fmla="*/ 828272 w 890683"/>
              <a:gd name="connsiteY0" fmla="*/ 10390 h 914400"/>
              <a:gd name="connsiteX1" fmla="*/ 828272 w 890683"/>
              <a:gd name="connsiteY1" fmla="*/ 10390 h 914400"/>
              <a:gd name="connsiteX2" fmla="*/ 703581 w 890683"/>
              <a:gd name="connsiteY2" fmla="*/ 0 h 914400"/>
              <a:gd name="connsiteX3" fmla="*/ 547717 w 890683"/>
              <a:gd name="connsiteY3" fmla="*/ 20781 h 914400"/>
              <a:gd name="connsiteX4" fmla="*/ 308726 w 890683"/>
              <a:gd name="connsiteY4" fmla="*/ 31172 h 914400"/>
              <a:gd name="connsiteX5" fmla="*/ 287945 w 890683"/>
              <a:gd name="connsiteY5" fmla="*/ 103909 h 914400"/>
              <a:gd name="connsiteX6" fmla="*/ 256772 w 890683"/>
              <a:gd name="connsiteY6" fmla="*/ 114300 h 914400"/>
              <a:gd name="connsiteX7" fmla="*/ 194426 w 890683"/>
              <a:gd name="connsiteY7" fmla="*/ 197427 h 914400"/>
              <a:gd name="connsiteX8" fmla="*/ 100908 w 890683"/>
              <a:gd name="connsiteY8" fmla="*/ 280554 h 914400"/>
              <a:gd name="connsiteX9" fmla="*/ 80126 w 890683"/>
              <a:gd name="connsiteY9" fmla="*/ 322118 h 914400"/>
              <a:gd name="connsiteX10" fmla="*/ 69736 w 890683"/>
              <a:gd name="connsiteY10" fmla="*/ 353290 h 914400"/>
              <a:gd name="connsiteX11" fmla="*/ 38563 w 890683"/>
              <a:gd name="connsiteY11" fmla="*/ 405245 h 914400"/>
              <a:gd name="connsiteX12" fmla="*/ 17781 w 890683"/>
              <a:gd name="connsiteY12" fmla="*/ 602672 h 914400"/>
              <a:gd name="connsiteX13" fmla="*/ 7390 w 890683"/>
              <a:gd name="connsiteY13" fmla="*/ 665018 h 914400"/>
              <a:gd name="connsiteX14" fmla="*/ 28172 w 890683"/>
              <a:gd name="connsiteY14" fmla="*/ 883227 h 914400"/>
              <a:gd name="connsiteX15" fmla="*/ 246381 w 890683"/>
              <a:gd name="connsiteY15" fmla="*/ 893618 h 914400"/>
              <a:gd name="connsiteX16" fmla="*/ 360681 w 890683"/>
              <a:gd name="connsiteY16" fmla="*/ 914400 h 914400"/>
              <a:gd name="connsiteX17" fmla="*/ 828272 w 890683"/>
              <a:gd name="connsiteY17" fmla="*/ 904009 h 914400"/>
              <a:gd name="connsiteX18" fmla="*/ 880226 w 890683"/>
              <a:gd name="connsiteY18" fmla="*/ 862445 h 914400"/>
              <a:gd name="connsiteX19" fmla="*/ 849054 w 890683"/>
              <a:gd name="connsiteY19" fmla="*/ 716972 h 914400"/>
              <a:gd name="connsiteX20" fmla="*/ 817881 w 890683"/>
              <a:gd name="connsiteY20" fmla="*/ 706581 h 914400"/>
              <a:gd name="connsiteX21" fmla="*/ 786708 w 890683"/>
              <a:gd name="connsiteY21" fmla="*/ 457200 h 914400"/>
              <a:gd name="connsiteX22" fmla="*/ 776317 w 890683"/>
              <a:gd name="connsiteY22" fmla="*/ 384463 h 914400"/>
              <a:gd name="connsiteX23" fmla="*/ 786708 w 890683"/>
              <a:gd name="connsiteY23" fmla="*/ 270163 h 914400"/>
              <a:gd name="connsiteX24" fmla="*/ 797099 w 890683"/>
              <a:gd name="connsiteY24" fmla="*/ 238990 h 914400"/>
              <a:gd name="connsiteX25" fmla="*/ 838663 w 890683"/>
              <a:gd name="connsiteY25" fmla="*/ 218209 h 914400"/>
              <a:gd name="connsiteX26" fmla="*/ 849054 w 890683"/>
              <a:gd name="connsiteY26" fmla="*/ 176645 h 914400"/>
              <a:gd name="connsiteX27" fmla="*/ 859445 w 890683"/>
              <a:gd name="connsiteY27" fmla="*/ 124690 h 914400"/>
              <a:gd name="connsiteX28" fmla="*/ 880226 w 890683"/>
              <a:gd name="connsiteY28" fmla="*/ 62345 h 914400"/>
              <a:gd name="connsiteX29" fmla="*/ 828272 w 890683"/>
              <a:gd name="connsiteY29" fmla="*/ 1039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90683" h="914400">
                <a:moveTo>
                  <a:pt x="828272" y="10390"/>
                </a:moveTo>
                <a:lnTo>
                  <a:pt x="828272" y="10390"/>
                </a:lnTo>
                <a:cubicBezTo>
                  <a:pt x="786708" y="6927"/>
                  <a:pt x="745289" y="0"/>
                  <a:pt x="703581" y="0"/>
                </a:cubicBezTo>
                <a:cubicBezTo>
                  <a:pt x="576781" y="0"/>
                  <a:pt x="649291" y="13776"/>
                  <a:pt x="547717" y="20781"/>
                </a:cubicBezTo>
                <a:cubicBezTo>
                  <a:pt x="468167" y="26267"/>
                  <a:pt x="388390" y="27708"/>
                  <a:pt x="308726" y="31172"/>
                </a:cubicBezTo>
                <a:cubicBezTo>
                  <a:pt x="301799" y="55418"/>
                  <a:pt x="301309" y="82526"/>
                  <a:pt x="287945" y="103909"/>
                </a:cubicBezTo>
                <a:cubicBezTo>
                  <a:pt x="282140" y="113197"/>
                  <a:pt x="265088" y="107172"/>
                  <a:pt x="256772" y="114300"/>
                </a:cubicBezTo>
                <a:cubicBezTo>
                  <a:pt x="197553" y="165058"/>
                  <a:pt x="233059" y="153965"/>
                  <a:pt x="194426" y="197427"/>
                </a:cubicBezTo>
                <a:cubicBezTo>
                  <a:pt x="142662" y="255662"/>
                  <a:pt x="148286" y="248969"/>
                  <a:pt x="100908" y="280554"/>
                </a:cubicBezTo>
                <a:cubicBezTo>
                  <a:pt x="93981" y="294409"/>
                  <a:pt x="86228" y="307880"/>
                  <a:pt x="80126" y="322118"/>
                </a:cubicBezTo>
                <a:cubicBezTo>
                  <a:pt x="75812" y="332185"/>
                  <a:pt x="74634" y="343494"/>
                  <a:pt x="69736" y="353290"/>
                </a:cubicBezTo>
                <a:cubicBezTo>
                  <a:pt x="60704" y="371354"/>
                  <a:pt x="48954" y="387927"/>
                  <a:pt x="38563" y="405245"/>
                </a:cubicBezTo>
                <a:cubicBezTo>
                  <a:pt x="15252" y="521799"/>
                  <a:pt x="38750" y="392986"/>
                  <a:pt x="17781" y="602672"/>
                </a:cubicBezTo>
                <a:cubicBezTo>
                  <a:pt x="15685" y="623636"/>
                  <a:pt x="10854" y="644236"/>
                  <a:pt x="7390" y="665018"/>
                </a:cubicBezTo>
                <a:cubicBezTo>
                  <a:pt x="14317" y="737754"/>
                  <a:pt x="-24628" y="832723"/>
                  <a:pt x="28172" y="883227"/>
                </a:cubicBezTo>
                <a:cubicBezTo>
                  <a:pt x="80794" y="933561"/>
                  <a:pt x="173880" y="886821"/>
                  <a:pt x="246381" y="893618"/>
                </a:cubicBezTo>
                <a:cubicBezTo>
                  <a:pt x="284937" y="897233"/>
                  <a:pt x="322581" y="907473"/>
                  <a:pt x="360681" y="914400"/>
                </a:cubicBezTo>
                <a:lnTo>
                  <a:pt x="828272" y="904009"/>
                </a:lnTo>
                <a:cubicBezTo>
                  <a:pt x="904489" y="901020"/>
                  <a:pt x="895685" y="908821"/>
                  <a:pt x="880226" y="862445"/>
                </a:cubicBezTo>
                <a:cubicBezTo>
                  <a:pt x="877498" y="846073"/>
                  <a:pt x="858194" y="720019"/>
                  <a:pt x="849054" y="716972"/>
                </a:cubicBezTo>
                <a:lnTo>
                  <a:pt x="817881" y="706581"/>
                </a:lnTo>
                <a:cubicBezTo>
                  <a:pt x="755651" y="613238"/>
                  <a:pt x="803845" y="697110"/>
                  <a:pt x="786708" y="457200"/>
                </a:cubicBezTo>
                <a:cubicBezTo>
                  <a:pt x="784963" y="432770"/>
                  <a:pt x="779781" y="408709"/>
                  <a:pt x="776317" y="384463"/>
                </a:cubicBezTo>
                <a:cubicBezTo>
                  <a:pt x="779781" y="346363"/>
                  <a:pt x="781298" y="308036"/>
                  <a:pt x="786708" y="270163"/>
                </a:cubicBezTo>
                <a:cubicBezTo>
                  <a:pt x="788257" y="259320"/>
                  <a:pt x="789354" y="246735"/>
                  <a:pt x="797099" y="238990"/>
                </a:cubicBezTo>
                <a:cubicBezTo>
                  <a:pt x="808052" y="228037"/>
                  <a:pt x="824808" y="225136"/>
                  <a:pt x="838663" y="218209"/>
                </a:cubicBezTo>
                <a:cubicBezTo>
                  <a:pt x="842127" y="204354"/>
                  <a:pt x="845956" y="190586"/>
                  <a:pt x="849054" y="176645"/>
                </a:cubicBezTo>
                <a:cubicBezTo>
                  <a:pt x="852885" y="159404"/>
                  <a:pt x="854798" y="141729"/>
                  <a:pt x="859445" y="124690"/>
                </a:cubicBezTo>
                <a:cubicBezTo>
                  <a:pt x="865209" y="103556"/>
                  <a:pt x="880226" y="62345"/>
                  <a:pt x="880226" y="62345"/>
                </a:cubicBezTo>
                <a:cubicBezTo>
                  <a:pt x="867387" y="23824"/>
                  <a:pt x="836931" y="19049"/>
                  <a:pt x="828272" y="10390"/>
                </a:cubicBezTo>
                <a:close/>
              </a:path>
            </a:pathLst>
          </a:custGeom>
          <a:solidFill>
            <a:srgbClr val="4600F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자유형: 도형 60">
            <a:extLst>
              <a:ext uri="{FF2B5EF4-FFF2-40B4-BE49-F238E27FC236}">
                <a16:creationId xmlns:a16="http://schemas.microsoft.com/office/drawing/2014/main" id="{7638D1EE-DF27-4AA8-90B1-D99A80A0A73D}"/>
              </a:ext>
            </a:extLst>
          </p:cNvPr>
          <p:cNvSpPr/>
          <p:nvPr/>
        </p:nvSpPr>
        <p:spPr>
          <a:xfrm flipH="1">
            <a:off x="10765047" y="2872049"/>
            <a:ext cx="890683" cy="914400"/>
          </a:xfrm>
          <a:custGeom>
            <a:avLst/>
            <a:gdLst>
              <a:gd name="connsiteX0" fmla="*/ 828272 w 890683"/>
              <a:gd name="connsiteY0" fmla="*/ 10390 h 914400"/>
              <a:gd name="connsiteX1" fmla="*/ 828272 w 890683"/>
              <a:gd name="connsiteY1" fmla="*/ 10390 h 914400"/>
              <a:gd name="connsiteX2" fmla="*/ 703581 w 890683"/>
              <a:gd name="connsiteY2" fmla="*/ 0 h 914400"/>
              <a:gd name="connsiteX3" fmla="*/ 547717 w 890683"/>
              <a:gd name="connsiteY3" fmla="*/ 20781 h 914400"/>
              <a:gd name="connsiteX4" fmla="*/ 308726 w 890683"/>
              <a:gd name="connsiteY4" fmla="*/ 31172 h 914400"/>
              <a:gd name="connsiteX5" fmla="*/ 287945 w 890683"/>
              <a:gd name="connsiteY5" fmla="*/ 103909 h 914400"/>
              <a:gd name="connsiteX6" fmla="*/ 256772 w 890683"/>
              <a:gd name="connsiteY6" fmla="*/ 114300 h 914400"/>
              <a:gd name="connsiteX7" fmla="*/ 194426 w 890683"/>
              <a:gd name="connsiteY7" fmla="*/ 197427 h 914400"/>
              <a:gd name="connsiteX8" fmla="*/ 100908 w 890683"/>
              <a:gd name="connsiteY8" fmla="*/ 280554 h 914400"/>
              <a:gd name="connsiteX9" fmla="*/ 80126 w 890683"/>
              <a:gd name="connsiteY9" fmla="*/ 322118 h 914400"/>
              <a:gd name="connsiteX10" fmla="*/ 69736 w 890683"/>
              <a:gd name="connsiteY10" fmla="*/ 353290 h 914400"/>
              <a:gd name="connsiteX11" fmla="*/ 38563 w 890683"/>
              <a:gd name="connsiteY11" fmla="*/ 405245 h 914400"/>
              <a:gd name="connsiteX12" fmla="*/ 17781 w 890683"/>
              <a:gd name="connsiteY12" fmla="*/ 602672 h 914400"/>
              <a:gd name="connsiteX13" fmla="*/ 7390 w 890683"/>
              <a:gd name="connsiteY13" fmla="*/ 665018 h 914400"/>
              <a:gd name="connsiteX14" fmla="*/ 28172 w 890683"/>
              <a:gd name="connsiteY14" fmla="*/ 883227 h 914400"/>
              <a:gd name="connsiteX15" fmla="*/ 246381 w 890683"/>
              <a:gd name="connsiteY15" fmla="*/ 893618 h 914400"/>
              <a:gd name="connsiteX16" fmla="*/ 360681 w 890683"/>
              <a:gd name="connsiteY16" fmla="*/ 914400 h 914400"/>
              <a:gd name="connsiteX17" fmla="*/ 828272 w 890683"/>
              <a:gd name="connsiteY17" fmla="*/ 904009 h 914400"/>
              <a:gd name="connsiteX18" fmla="*/ 880226 w 890683"/>
              <a:gd name="connsiteY18" fmla="*/ 862445 h 914400"/>
              <a:gd name="connsiteX19" fmla="*/ 849054 w 890683"/>
              <a:gd name="connsiteY19" fmla="*/ 716972 h 914400"/>
              <a:gd name="connsiteX20" fmla="*/ 817881 w 890683"/>
              <a:gd name="connsiteY20" fmla="*/ 706581 h 914400"/>
              <a:gd name="connsiteX21" fmla="*/ 786708 w 890683"/>
              <a:gd name="connsiteY21" fmla="*/ 457200 h 914400"/>
              <a:gd name="connsiteX22" fmla="*/ 776317 w 890683"/>
              <a:gd name="connsiteY22" fmla="*/ 384463 h 914400"/>
              <a:gd name="connsiteX23" fmla="*/ 786708 w 890683"/>
              <a:gd name="connsiteY23" fmla="*/ 270163 h 914400"/>
              <a:gd name="connsiteX24" fmla="*/ 797099 w 890683"/>
              <a:gd name="connsiteY24" fmla="*/ 238990 h 914400"/>
              <a:gd name="connsiteX25" fmla="*/ 838663 w 890683"/>
              <a:gd name="connsiteY25" fmla="*/ 218209 h 914400"/>
              <a:gd name="connsiteX26" fmla="*/ 849054 w 890683"/>
              <a:gd name="connsiteY26" fmla="*/ 176645 h 914400"/>
              <a:gd name="connsiteX27" fmla="*/ 859445 w 890683"/>
              <a:gd name="connsiteY27" fmla="*/ 124690 h 914400"/>
              <a:gd name="connsiteX28" fmla="*/ 880226 w 890683"/>
              <a:gd name="connsiteY28" fmla="*/ 62345 h 914400"/>
              <a:gd name="connsiteX29" fmla="*/ 828272 w 890683"/>
              <a:gd name="connsiteY29" fmla="*/ 1039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890683" h="914400">
                <a:moveTo>
                  <a:pt x="828272" y="10390"/>
                </a:moveTo>
                <a:lnTo>
                  <a:pt x="828272" y="10390"/>
                </a:lnTo>
                <a:cubicBezTo>
                  <a:pt x="786708" y="6927"/>
                  <a:pt x="745289" y="0"/>
                  <a:pt x="703581" y="0"/>
                </a:cubicBezTo>
                <a:cubicBezTo>
                  <a:pt x="576781" y="0"/>
                  <a:pt x="649291" y="13776"/>
                  <a:pt x="547717" y="20781"/>
                </a:cubicBezTo>
                <a:cubicBezTo>
                  <a:pt x="468167" y="26267"/>
                  <a:pt x="388390" y="27708"/>
                  <a:pt x="308726" y="31172"/>
                </a:cubicBezTo>
                <a:cubicBezTo>
                  <a:pt x="301799" y="55418"/>
                  <a:pt x="301309" y="82526"/>
                  <a:pt x="287945" y="103909"/>
                </a:cubicBezTo>
                <a:cubicBezTo>
                  <a:pt x="282140" y="113197"/>
                  <a:pt x="265088" y="107172"/>
                  <a:pt x="256772" y="114300"/>
                </a:cubicBezTo>
                <a:cubicBezTo>
                  <a:pt x="197553" y="165058"/>
                  <a:pt x="233059" y="153965"/>
                  <a:pt x="194426" y="197427"/>
                </a:cubicBezTo>
                <a:cubicBezTo>
                  <a:pt x="142662" y="255662"/>
                  <a:pt x="148286" y="248969"/>
                  <a:pt x="100908" y="280554"/>
                </a:cubicBezTo>
                <a:cubicBezTo>
                  <a:pt x="93981" y="294409"/>
                  <a:pt x="86228" y="307880"/>
                  <a:pt x="80126" y="322118"/>
                </a:cubicBezTo>
                <a:cubicBezTo>
                  <a:pt x="75812" y="332185"/>
                  <a:pt x="74634" y="343494"/>
                  <a:pt x="69736" y="353290"/>
                </a:cubicBezTo>
                <a:cubicBezTo>
                  <a:pt x="60704" y="371354"/>
                  <a:pt x="48954" y="387927"/>
                  <a:pt x="38563" y="405245"/>
                </a:cubicBezTo>
                <a:cubicBezTo>
                  <a:pt x="15252" y="521799"/>
                  <a:pt x="38750" y="392986"/>
                  <a:pt x="17781" y="602672"/>
                </a:cubicBezTo>
                <a:cubicBezTo>
                  <a:pt x="15685" y="623636"/>
                  <a:pt x="10854" y="644236"/>
                  <a:pt x="7390" y="665018"/>
                </a:cubicBezTo>
                <a:cubicBezTo>
                  <a:pt x="14317" y="737754"/>
                  <a:pt x="-24628" y="832723"/>
                  <a:pt x="28172" y="883227"/>
                </a:cubicBezTo>
                <a:cubicBezTo>
                  <a:pt x="80794" y="933561"/>
                  <a:pt x="173880" y="886821"/>
                  <a:pt x="246381" y="893618"/>
                </a:cubicBezTo>
                <a:cubicBezTo>
                  <a:pt x="284937" y="897233"/>
                  <a:pt x="322581" y="907473"/>
                  <a:pt x="360681" y="914400"/>
                </a:cubicBezTo>
                <a:lnTo>
                  <a:pt x="828272" y="904009"/>
                </a:lnTo>
                <a:cubicBezTo>
                  <a:pt x="904489" y="901020"/>
                  <a:pt x="895685" y="908821"/>
                  <a:pt x="880226" y="862445"/>
                </a:cubicBezTo>
                <a:cubicBezTo>
                  <a:pt x="877498" y="846073"/>
                  <a:pt x="858194" y="720019"/>
                  <a:pt x="849054" y="716972"/>
                </a:cubicBezTo>
                <a:lnTo>
                  <a:pt x="817881" y="706581"/>
                </a:lnTo>
                <a:cubicBezTo>
                  <a:pt x="755651" y="613238"/>
                  <a:pt x="803845" y="697110"/>
                  <a:pt x="786708" y="457200"/>
                </a:cubicBezTo>
                <a:cubicBezTo>
                  <a:pt x="784963" y="432770"/>
                  <a:pt x="779781" y="408709"/>
                  <a:pt x="776317" y="384463"/>
                </a:cubicBezTo>
                <a:cubicBezTo>
                  <a:pt x="779781" y="346363"/>
                  <a:pt x="781298" y="308036"/>
                  <a:pt x="786708" y="270163"/>
                </a:cubicBezTo>
                <a:cubicBezTo>
                  <a:pt x="788257" y="259320"/>
                  <a:pt x="789354" y="246735"/>
                  <a:pt x="797099" y="238990"/>
                </a:cubicBezTo>
                <a:cubicBezTo>
                  <a:pt x="808052" y="228037"/>
                  <a:pt x="824808" y="225136"/>
                  <a:pt x="838663" y="218209"/>
                </a:cubicBezTo>
                <a:cubicBezTo>
                  <a:pt x="842127" y="204354"/>
                  <a:pt x="845956" y="190586"/>
                  <a:pt x="849054" y="176645"/>
                </a:cubicBezTo>
                <a:cubicBezTo>
                  <a:pt x="852885" y="159404"/>
                  <a:pt x="854798" y="141729"/>
                  <a:pt x="859445" y="124690"/>
                </a:cubicBezTo>
                <a:cubicBezTo>
                  <a:pt x="865209" y="103556"/>
                  <a:pt x="880226" y="62345"/>
                  <a:pt x="880226" y="62345"/>
                </a:cubicBezTo>
                <a:cubicBezTo>
                  <a:pt x="867387" y="23824"/>
                  <a:pt x="836931" y="19049"/>
                  <a:pt x="828272" y="10390"/>
                </a:cubicBezTo>
                <a:close/>
              </a:path>
            </a:pathLst>
          </a:custGeom>
          <a:solidFill>
            <a:srgbClr val="4600F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2" name="연결선: 구부러짐 61">
            <a:extLst>
              <a:ext uri="{FF2B5EF4-FFF2-40B4-BE49-F238E27FC236}">
                <a16:creationId xmlns:a16="http://schemas.microsoft.com/office/drawing/2014/main" id="{D72E5EF4-33B9-490F-B60A-3C232DE79469}"/>
              </a:ext>
            </a:extLst>
          </p:cNvPr>
          <p:cNvCxnSpPr>
            <a:cxnSpLocks/>
          </p:cNvCxnSpPr>
          <p:nvPr/>
        </p:nvCxnSpPr>
        <p:spPr>
          <a:xfrm rot="16200000" flipV="1">
            <a:off x="9409735" y="2140745"/>
            <a:ext cx="1344240" cy="321920"/>
          </a:xfrm>
          <a:prstGeom prst="curvedConnector3">
            <a:avLst>
              <a:gd name="adj1" fmla="val 50000"/>
            </a:avLst>
          </a:prstGeom>
          <a:ln w="76200">
            <a:solidFill>
              <a:srgbClr val="C00000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72A7703C-8AB6-4F4E-8738-9D7B6C9D8497}"/>
              </a:ext>
            </a:extLst>
          </p:cNvPr>
          <p:cNvSpPr txBox="1"/>
          <p:nvPr/>
        </p:nvSpPr>
        <p:spPr>
          <a:xfrm>
            <a:off x="8920151" y="1221161"/>
            <a:ext cx="2187730" cy="40011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>
                <a:solidFill>
                  <a:schemeClr val="bg1"/>
                </a:solidFill>
              </a:rPr>
              <a:t>좌클릭</a:t>
            </a:r>
            <a:r>
              <a:rPr lang="en-US" altLang="ko-KR" sz="2000" b="1" dirty="0">
                <a:solidFill>
                  <a:schemeClr val="bg1"/>
                </a:solidFill>
              </a:rPr>
              <a:t>: </a:t>
            </a:r>
            <a:r>
              <a:rPr lang="ko-KR" altLang="en-US" sz="2000" b="1" dirty="0">
                <a:solidFill>
                  <a:schemeClr val="bg1"/>
                </a:solidFill>
              </a:rPr>
              <a:t>근접공격</a:t>
            </a:r>
            <a:r>
              <a:rPr lang="en-US" altLang="ko-KR" sz="2000" b="1" dirty="0">
                <a:solidFill>
                  <a:schemeClr val="bg1"/>
                </a:solidFill>
              </a:rPr>
              <a:t>1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cxnSp>
        <p:nvCxnSpPr>
          <p:cNvPr id="65" name="연결선: 구부러짐 64">
            <a:extLst>
              <a:ext uri="{FF2B5EF4-FFF2-40B4-BE49-F238E27FC236}">
                <a16:creationId xmlns:a16="http://schemas.microsoft.com/office/drawing/2014/main" id="{FE4CE8E4-1402-41D9-8339-4C967D13517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914679" y="2768480"/>
            <a:ext cx="875438" cy="13049"/>
          </a:xfrm>
          <a:prstGeom prst="curvedConnector3">
            <a:avLst>
              <a:gd name="adj1" fmla="val 50000"/>
            </a:avLst>
          </a:prstGeom>
          <a:ln w="76200">
            <a:solidFill>
              <a:srgbClr val="C00000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2D356799-648A-4BBA-A9B0-5BAE4AACA6A7}"/>
              </a:ext>
            </a:extLst>
          </p:cNvPr>
          <p:cNvSpPr txBox="1"/>
          <p:nvPr/>
        </p:nvSpPr>
        <p:spPr>
          <a:xfrm>
            <a:off x="10635794" y="1651013"/>
            <a:ext cx="1305952" cy="707886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>
                <a:solidFill>
                  <a:schemeClr val="bg1"/>
                </a:solidFill>
              </a:rPr>
              <a:t>우클릭</a:t>
            </a:r>
            <a:r>
              <a:rPr lang="en-US" altLang="ko-KR" sz="2000" b="1" dirty="0">
                <a:solidFill>
                  <a:schemeClr val="bg1"/>
                </a:solidFill>
              </a:rPr>
              <a:t>: </a:t>
            </a:r>
          </a:p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근접공격</a:t>
            </a:r>
            <a:r>
              <a:rPr lang="en-US" altLang="ko-KR" sz="2000" b="1" dirty="0">
                <a:solidFill>
                  <a:schemeClr val="bg1"/>
                </a:solidFill>
              </a:rPr>
              <a:t>2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7725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주황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사용자 지정 2">
      <a:majorFont>
        <a:latin typeface="한컴 고딕"/>
        <a:ea typeface="한컴 고딕"/>
        <a:cs typeface=""/>
      </a:majorFont>
      <a:minorFont>
        <a:latin typeface="한컴 고딕"/>
        <a:ea typeface="한컴 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1027</TotalTime>
  <Words>896</Words>
  <Application>Microsoft Office PowerPoint</Application>
  <PresentationFormat>와이드스크린</PresentationFormat>
  <Paragraphs>217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Motiva Sans</vt:lpstr>
      <vt:lpstr>Whitney</vt:lpstr>
      <vt:lpstr>맑은 고딕</vt:lpstr>
      <vt:lpstr>한컴 고딕</vt:lpstr>
      <vt:lpstr>Arial</vt:lpstr>
      <vt:lpstr>Office Theme</vt:lpstr>
      <vt:lpstr>의뢰인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의뢰인</dc:title>
  <dc:creator>윤성주(2018182021)</dc:creator>
  <cp:lastModifiedBy>윤성주(2018182021)</cp:lastModifiedBy>
  <cp:revision>20</cp:revision>
  <dcterms:created xsi:type="dcterms:W3CDTF">2021-12-01T12:41:40Z</dcterms:created>
  <dcterms:modified xsi:type="dcterms:W3CDTF">2021-12-08T16:57:07Z</dcterms:modified>
</cp:coreProperties>
</file>

<file path=docProps/thumbnail.jpeg>
</file>